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109"/>
  </p:notesMasterIdLst>
  <p:handoutMasterIdLst>
    <p:handoutMasterId r:id="rId110"/>
  </p:handoutMasterIdLst>
  <p:sldIdLst>
    <p:sldId id="256" r:id="rId2"/>
    <p:sldId id="371" r:id="rId3"/>
    <p:sldId id="374" r:id="rId4"/>
    <p:sldId id="553" r:id="rId5"/>
    <p:sldId id="375" r:id="rId6"/>
    <p:sldId id="377" r:id="rId7"/>
    <p:sldId id="550" r:id="rId8"/>
    <p:sldId id="378" r:id="rId9"/>
    <p:sldId id="380" r:id="rId10"/>
    <p:sldId id="548" r:id="rId11"/>
    <p:sldId id="381" r:id="rId12"/>
    <p:sldId id="549" r:id="rId13"/>
    <p:sldId id="382" r:id="rId14"/>
    <p:sldId id="379" r:id="rId15"/>
    <p:sldId id="547" r:id="rId16"/>
    <p:sldId id="376" r:id="rId17"/>
    <p:sldId id="383" r:id="rId18"/>
    <p:sldId id="365" r:id="rId19"/>
    <p:sldId id="467" r:id="rId20"/>
    <p:sldId id="468" r:id="rId21"/>
    <p:sldId id="469" r:id="rId22"/>
    <p:sldId id="470" r:id="rId23"/>
    <p:sldId id="458" r:id="rId24"/>
    <p:sldId id="366" r:id="rId25"/>
    <p:sldId id="524" r:id="rId26"/>
    <p:sldId id="540" r:id="rId27"/>
    <p:sldId id="541" r:id="rId28"/>
    <p:sldId id="542" r:id="rId29"/>
    <p:sldId id="518" r:id="rId30"/>
    <p:sldId id="546" r:id="rId31"/>
    <p:sldId id="517" r:id="rId32"/>
    <p:sldId id="472" r:id="rId33"/>
    <p:sldId id="473" r:id="rId34"/>
    <p:sldId id="471" r:id="rId35"/>
    <p:sldId id="533" r:id="rId36"/>
    <p:sldId id="536" r:id="rId37"/>
    <p:sldId id="537" r:id="rId38"/>
    <p:sldId id="459" r:id="rId39"/>
    <p:sldId id="513" r:id="rId40"/>
    <p:sldId id="492" r:id="rId41"/>
    <p:sldId id="493" r:id="rId42"/>
    <p:sldId id="495" r:id="rId43"/>
    <p:sldId id="496" r:id="rId44"/>
    <p:sldId id="497" r:id="rId45"/>
    <p:sldId id="525" r:id="rId46"/>
    <p:sldId id="494" r:id="rId47"/>
    <p:sldId id="498" r:id="rId48"/>
    <p:sldId id="499" r:id="rId49"/>
    <p:sldId id="500" r:id="rId50"/>
    <p:sldId id="502" r:id="rId51"/>
    <p:sldId id="403" r:id="rId52"/>
    <p:sldId id="460" r:id="rId53"/>
    <p:sldId id="538" r:id="rId54"/>
    <p:sldId id="534" r:id="rId55"/>
    <p:sldId id="461" r:id="rId56"/>
    <p:sldId id="485" r:id="rId57"/>
    <p:sldId id="486" r:id="rId58"/>
    <p:sldId id="520" r:id="rId59"/>
    <p:sldId id="487" r:id="rId60"/>
    <p:sldId id="488" r:id="rId61"/>
    <p:sldId id="489" r:id="rId62"/>
    <p:sldId id="526" r:id="rId63"/>
    <p:sldId id="551" r:id="rId64"/>
    <p:sldId id="490" r:id="rId65"/>
    <p:sldId id="491" r:id="rId66"/>
    <p:sldId id="462" r:id="rId67"/>
    <p:sldId id="463" r:id="rId68"/>
    <p:sldId id="539" r:id="rId69"/>
    <p:sldId id="535" r:id="rId70"/>
    <p:sldId id="514" r:id="rId71"/>
    <p:sldId id="521" r:id="rId72"/>
    <p:sldId id="466" r:id="rId73"/>
    <p:sldId id="475" r:id="rId74"/>
    <p:sldId id="484" r:id="rId75"/>
    <p:sldId id="476" r:id="rId76"/>
    <p:sldId id="477" r:id="rId77"/>
    <p:sldId id="478" r:id="rId78"/>
    <p:sldId id="515" r:id="rId79"/>
    <p:sldId id="516" r:id="rId80"/>
    <p:sldId id="479" r:id="rId81"/>
    <p:sldId id="480" r:id="rId82"/>
    <p:sldId id="481" r:id="rId83"/>
    <p:sldId id="482" r:id="rId84"/>
    <p:sldId id="483" r:id="rId85"/>
    <p:sldId id="527" r:id="rId86"/>
    <p:sldId id="528" r:id="rId87"/>
    <p:sldId id="529" r:id="rId88"/>
    <p:sldId id="543" r:id="rId89"/>
    <p:sldId id="544" r:id="rId90"/>
    <p:sldId id="503" r:id="rId91"/>
    <p:sldId id="545" r:id="rId92"/>
    <p:sldId id="522" r:id="rId93"/>
    <p:sldId id="530" r:id="rId94"/>
    <p:sldId id="531" r:id="rId95"/>
    <p:sldId id="504" r:id="rId96"/>
    <p:sldId id="505" r:id="rId97"/>
    <p:sldId id="506" r:id="rId98"/>
    <p:sldId id="507" r:id="rId99"/>
    <p:sldId id="508" r:id="rId100"/>
    <p:sldId id="509" r:id="rId101"/>
    <p:sldId id="510" r:id="rId102"/>
    <p:sldId id="511" r:id="rId103"/>
    <p:sldId id="532" r:id="rId104"/>
    <p:sldId id="512" r:id="rId105"/>
    <p:sldId id="388" r:id="rId106"/>
    <p:sldId id="552" r:id="rId107"/>
    <p:sldId id="465" r:id="rId10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E8D1BA"/>
    <a:srgbClr val="FFFFE1"/>
    <a:srgbClr val="4545FF"/>
    <a:srgbClr val="0099CC"/>
    <a:srgbClr val="FF3300"/>
    <a:srgbClr val="FFF907"/>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10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ru-RU" altLang="en-US"/>
          </a:p>
        </p:txBody>
      </p:sp>
      <p:sp>
        <p:nvSpPr>
          <p:cNvPr id="30105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ru-RU" altLang="en-US"/>
          </a:p>
        </p:txBody>
      </p:sp>
      <p:sp>
        <p:nvSpPr>
          <p:cNvPr id="30106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ru-RU" altLang="en-US"/>
          </a:p>
        </p:txBody>
      </p:sp>
      <p:sp>
        <p:nvSpPr>
          <p:cNvPr id="30106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41F7AB75-DE95-4FEF-B941-920A39B9E949}" type="slidenum">
              <a:rPr lang="ru-RU" altLang="en-US"/>
              <a:pPr>
                <a:defRPr/>
              </a:pPr>
              <a:t>‹#›</a:t>
            </a:fld>
            <a:endParaRPr lang="ru-RU"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62DFE18-C746-407D-B801-C69F3F0B38B9}" type="datetimeFigureOut">
              <a:rPr lang="ru-RU"/>
              <a:pPr>
                <a:defRPr/>
              </a:pPr>
              <a:t>03.12.2018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29B329E-E2B9-426A-9171-A169EF35F8F6}"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Образ слайда 1"/>
          <p:cNvSpPr>
            <a:spLocks noGrp="1" noRot="1" noChangeAspect="1" noTextEdit="1"/>
          </p:cNvSpPr>
          <p:nvPr>
            <p:ph type="sldImg"/>
          </p:nvPr>
        </p:nvSpPr>
        <p:spPr bwMode="auto">
          <a:noFill/>
          <a:ln>
            <a:solidFill>
              <a:srgbClr val="000000"/>
            </a:solidFill>
            <a:miter lim="800000"/>
            <a:headEnd/>
            <a:tailEnd/>
          </a:ln>
        </p:spPr>
      </p:sp>
      <p:sp>
        <p:nvSpPr>
          <p:cNvPr id="113667"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ltLang="en-US" smtClean="0"/>
          </a:p>
        </p:txBody>
      </p:sp>
      <p:sp>
        <p:nvSpPr>
          <p:cNvPr id="11366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F84975F-CAC5-43CE-AA3F-4B357FF213D4}" type="slidenum">
              <a:rPr lang="ru-RU" altLang="en-US" smtClean="0"/>
              <a:pPr/>
              <a:t>16</a:t>
            </a:fld>
            <a:endParaRPr lang="ru-RU"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bwMode="auto">
          <a:noFill/>
          <a:ln>
            <a:solidFill>
              <a:srgbClr val="000000"/>
            </a:solidFill>
            <a:miter lim="800000"/>
            <a:headEnd/>
            <a:tailEnd/>
          </a:ln>
        </p:spPr>
      </p:sp>
      <p:sp>
        <p:nvSpPr>
          <p:cNvPr id="114691"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ltLang="en-US" smtClean="0"/>
          </a:p>
        </p:txBody>
      </p:sp>
      <p:sp>
        <p:nvSpPr>
          <p:cNvPr id="11469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8C2302F-6ECC-4200-AC21-87EC5A07AB22}" type="slidenum">
              <a:rPr lang="ru-RU" altLang="en-US" smtClean="0"/>
              <a:pPr/>
              <a:t>47</a:t>
            </a:fld>
            <a:endParaRPr lang="ru-RU"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Образ слайда 1"/>
          <p:cNvSpPr>
            <a:spLocks noGrp="1" noRot="1" noChangeAspect="1" noTextEdit="1"/>
          </p:cNvSpPr>
          <p:nvPr>
            <p:ph type="sldImg"/>
          </p:nvPr>
        </p:nvSpPr>
        <p:spPr bwMode="auto">
          <a:noFill/>
          <a:ln>
            <a:solidFill>
              <a:srgbClr val="000000"/>
            </a:solidFill>
            <a:miter lim="800000"/>
            <a:headEnd/>
            <a:tailEnd/>
          </a:ln>
        </p:spPr>
      </p:sp>
      <p:sp>
        <p:nvSpPr>
          <p:cNvPr id="11571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ltLang="en-US" smtClean="0"/>
          </a:p>
        </p:txBody>
      </p:sp>
      <p:sp>
        <p:nvSpPr>
          <p:cNvPr id="11571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0583272-B8C6-4F77-9FA2-81C124B8CBA3}" type="slidenum">
              <a:rPr lang="ru-RU" altLang="en-US" smtClean="0"/>
              <a:pPr/>
              <a:t>60</a:t>
            </a:fld>
            <a:endParaRPr lang="ru-RU"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bwMode="auto">
          <a:noFill/>
          <a:ln>
            <a:solidFill>
              <a:srgbClr val="000000"/>
            </a:solidFill>
            <a:miter lim="800000"/>
            <a:headEnd/>
            <a:tailEnd/>
          </a:ln>
        </p:spPr>
      </p:sp>
      <p:sp>
        <p:nvSpPr>
          <p:cNvPr id="1167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en-US" smtClean="0"/>
          </a:p>
        </p:txBody>
      </p:sp>
      <p:sp>
        <p:nvSpPr>
          <p:cNvPr id="11674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9D3B41A-DD86-46ED-95FC-887F22DC8DA6}" type="slidenum">
              <a:rPr lang="ru-RU" altLang="en-US" smtClean="0"/>
              <a:pPr/>
              <a:t>98</a:t>
            </a:fld>
            <a:endParaRPr lang="ru-RU"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bwMode="auto">
          <a:noFill/>
          <a:ln>
            <a:solidFill>
              <a:srgbClr val="000000"/>
            </a:solidFill>
            <a:miter lim="800000"/>
            <a:headEnd/>
            <a:tailEnd/>
          </a:ln>
        </p:spPr>
      </p:sp>
      <p:sp>
        <p:nvSpPr>
          <p:cNvPr id="1177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en-US" smtClean="0"/>
          </a:p>
        </p:txBody>
      </p:sp>
      <p:sp>
        <p:nvSpPr>
          <p:cNvPr id="11776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18B8B0-043C-40EB-8485-8BA5E4236433}" type="slidenum">
              <a:rPr lang="ru-RU" altLang="en-US" smtClean="0"/>
              <a:pPr/>
              <a:t>99</a:t>
            </a:fld>
            <a:endParaRPr lang="ru-RU"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endParaRPr lang="ru-RU" altLang="en-US" smtClean="0"/>
            </a:p>
          </p:txBody>
        </p:sp>
        <p:sp>
          <p:nvSpPr>
            <p:cNvPr id="6" name="Rectangle 9"/>
            <p:cNvSpPr>
              <a:spLocks noChangeArrowheads="1"/>
            </p:cNvSpPr>
            <p:nvPr userDrawn="1"/>
          </p:nvSpPr>
          <p:spPr bwMode="auto">
            <a:xfrm>
              <a:off x="1952" y="1680"/>
              <a:ext cx="1808" cy="144"/>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endParaRPr lang="ru-RU" altLang="en-US" smtClean="0"/>
            </a:p>
          </p:txBody>
        </p:sp>
        <p:sp>
          <p:nvSpPr>
            <p:cNvPr id="7" name="Rectangle 10"/>
            <p:cNvSpPr>
              <a:spLocks noChangeArrowheads="1"/>
            </p:cNvSpPr>
            <p:nvPr userDrawn="1"/>
          </p:nvSpPr>
          <p:spPr bwMode="auto">
            <a:xfrm>
              <a:off x="3760" y="1680"/>
              <a:ext cx="1808" cy="144"/>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endParaRPr lang="ru-RU" altLang="en-US" smtClean="0"/>
            </a:p>
          </p:txBody>
        </p:sp>
      </p:grpSp>
      <p:sp>
        <p:nvSpPr>
          <p:cNvPr id="297986" name="Rectangle 2"/>
          <p:cNvSpPr>
            <a:spLocks noGrp="1" noChangeArrowheads="1"/>
          </p:cNvSpPr>
          <p:nvPr>
            <p:ph type="ctrTitle"/>
          </p:nvPr>
        </p:nvSpPr>
        <p:spPr>
          <a:xfrm>
            <a:off x="685800" y="685800"/>
            <a:ext cx="7772400" cy="2127250"/>
          </a:xfrm>
        </p:spPr>
        <p:txBody>
          <a:bodyPr/>
          <a:lstStyle>
            <a:lvl1pPr algn="ctr">
              <a:defRPr sz="5800"/>
            </a:lvl1pPr>
          </a:lstStyle>
          <a:p>
            <a:pPr lvl="0"/>
            <a:r>
              <a:rPr lang="ru-RU" altLang="en-US" noProof="0" smtClean="0"/>
              <a:t>Образец заголовка</a:t>
            </a:r>
          </a:p>
        </p:txBody>
      </p:sp>
      <p:sp>
        <p:nvSpPr>
          <p:cNvPr id="297987"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pPr lvl="0"/>
            <a:r>
              <a:rPr lang="ru-RU" altLang="en-US" noProof="0" smtClean="0"/>
              <a:t>Образец подзаголовка</a:t>
            </a:r>
          </a:p>
        </p:txBody>
      </p:sp>
      <p:sp>
        <p:nvSpPr>
          <p:cNvPr id="8"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en-US"/>
          </a:p>
        </p:txBody>
      </p:sp>
      <p:sp>
        <p:nvSpPr>
          <p:cNvPr id="9"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en-US"/>
          </a:p>
        </p:txBody>
      </p:sp>
      <p:sp>
        <p:nvSpPr>
          <p:cNvPr id="10"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C034A42B-2AD4-425F-8052-2959AE19E06C}" type="slidenum">
              <a:rPr lang="ru-RU" altLang="en-US"/>
              <a:pPr>
                <a:defRPr/>
              </a:pPr>
              <a:t>‹#›</a:t>
            </a:fld>
            <a:endParaRPr lang="ru-RU" altLang="en-US"/>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54983F2E-9849-4534-831F-276FCED0E760}" type="slidenum">
              <a:rPr lang="ru-RU" altLang="en-US"/>
              <a:pPr>
                <a:defRPr/>
              </a:pPr>
              <a:t>‹#›</a:t>
            </a:fld>
            <a:endParaRPr lang="ru-RU" altLang="en-US"/>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8FDFAF-1279-4579-B573-555DF56931F3}" type="slidenum">
              <a:rPr lang="ru-RU" altLang="en-US"/>
              <a:pPr>
                <a:defRPr/>
              </a:pPr>
              <a:t>‹#›</a:t>
            </a:fld>
            <a:endParaRPr lang="ru-RU" altLang="en-US"/>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p:cNvSpPr>
            <a:spLocks noGrp="1" noChangeArrowheads="1"/>
          </p:cNvSpPr>
          <p:nvPr>
            <p:ph type="sldNum" sz="quarter" idx="12"/>
          </p:nvPr>
        </p:nvSpPr>
        <p:spPr>
          <a:ln/>
        </p:spPr>
        <p:txBody>
          <a:bodyPr/>
          <a:lstStyle>
            <a:lvl1pPr>
              <a:defRPr/>
            </a:lvl1pPr>
          </a:lstStyle>
          <a:p>
            <a:pPr>
              <a:defRPr/>
            </a:pPr>
            <a:fld id="{67788A8E-53E7-4F6D-962F-C349F204AA70}" type="slidenum">
              <a:rPr lang="ru-RU" altLang="en-US"/>
              <a:pPr>
                <a:defRPr/>
              </a:pPr>
              <a:t>‹#›</a:t>
            </a:fld>
            <a:endParaRPr lang="ru-RU" altLang="en-US"/>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9" name="Rectangle 6"/>
          <p:cNvSpPr>
            <a:spLocks noGrp="1" noChangeArrowheads="1"/>
          </p:cNvSpPr>
          <p:nvPr>
            <p:ph type="sldNum" sz="quarter" idx="12"/>
          </p:nvPr>
        </p:nvSpPr>
        <p:spPr>
          <a:ln/>
        </p:spPr>
        <p:txBody>
          <a:bodyPr/>
          <a:lstStyle>
            <a:lvl1pPr>
              <a:defRPr/>
            </a:lvl1pPr>
          </a:lstStyle>
          <a:p>
            <a:pPr>
              <a:defRPr/>
            </a:pPr>
            <a:fld id="{17C8FE42-F89D-42D6-BD9F-CA99452AFA7B}" type="slidenum">
              <a:rPr lang="ru-RU" altLang="en-US"/>
              <a:pPr>
                <a:defRPr/>
              </a:pPr>
              <a:t>‹#›</a:t>
            </a:fld>
            <a:endParaRPr lang="ru-RU" altLang="en-US"/>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5" name="Rectangle 6"/>
          <p:cNvSpPr>
            <a:spLocks noGrp="1" noChangeArrowheads="1"/>
          </p:cNvSpPr>
          <p:nvPr>
            <p:ph type="sldNum" sz="quarter" idx="12"/>
          </p:nvPr>
        </p:nvSpPr>
        <p:spPr>
          <a:ln/>
        </p:spPr>
        <p:txBody>
          <a:bodyPr/>
          <a:lstStyle>
            <a:lvl1pPr>
              <a:defRPr/>
            </a:lvl1pPr>
          </a:lstStyle>
          <a:p>
            <a:pPr>
              <a:defRPr/>
            </a:pPr>
            <a:fld id="{611F159B-3FF4-4D9D-B2BE-780D537D42BD}" type="slidenum">
              <a:rPr lang="ru-RU" altLang="en-US"/>
              <a:pPr>
                <a:defRPr/>
              </a:pPr>
              <a:t>‹#›</a:t>
            </a:fld>
            <a:endParaRPr lang="ru-RU" altLang="en-US"/>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4" name="Rectangle 6"/>
          <p:cNvSpPr>
            <a:spLocks noGrp="1" noChangeArrowheads="1"/>
          </p:cNvSpPr>
          <p:nvPr>
            <p:ph type="sldNum" sz="quarter" idx="12"/>
          </p:nvPr>
        </p:nvSpPr>
        <p:spPr>
          <a:ln/>
        </p:spPr>
        <p:txBody>
          <a:bodyPr/>
          <a:lstStyle>
            <a:lvl1pPr>
              <a:defRPr/>
            </a:lvl1pPr>
          </a:lstStyle>
          <a:p>
            <a:pPr>
              <a:defRPr/>
            </a:pPr>
            <a:fld id="{D291BBB1-678B-4AF8-96FE-304AAE9ECBE3}" type="slidenum">
              <a:rPr lang="ru-RU" altLang="en-US"/>
              <a:pPr>
                <a:defRPr/>
              </a:pPr>
              <a:t>‹#›</a:t>
            </a:fld>
            <a:endParaRPr lang="ru-RU" altLang="en-US"/>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p:cNvSpPr>
            <a:spLocks noGrp="1" noChangeArrowheads="1"/>
          </p:cNvSpPr>
          <p:nvPr>
            <p:ph type="sldNum" sz="quarter" idx="12"/>
          </p:nvPr>
        </p:nvSpPr>
        <p:spPr>
          <a:ln/>
        </p:spPr>
        <p:txBody>
          <a:bodyPr/>
          <a:lstStyle>
            <a:lvl1pPr>
              <a:defRPr/>
            </a:lvl1pPr>
          </a:lstStyle>
          <a:p>
            <a:pPr>
              <a:defRPr/>
            </a:pPr>
            <a:fld id="{3ECF8EEE-A791-4D40-A19F-2300F22D101E}" type="slidenum">
              <a:rPr lang="ru-RU" altLang="en-US"/>
              <a:pPr>
                <a:defRPr/>
              </a:pPr>
              <a:t>‹#›</a:t>
            </a:fld>
            <a:endParaRPr lang="ru-RU" altLang="en-US"/>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p:cNvSpPr>
            <a:spLocks noGrp="1" noChangeArrowheads="1"/>
          </p:cNvSpPr>
          <p:nvPr>
            <p:ph type="sldNum" sz="quarter" idx="12"/>
          </p:nvPr>
        </p:nvSpPr>
        <p:spPr>
          <a:ln/>
        </p:spPr>
        <p:txBody>
          <a:bodyPr/>
          <a:lstStyle>
            <a:lvl1pPr>
              <a:defRPr/>
            </a:lvl1pPr>
          </a:lstStyle>
          <a:p>
            <a:pPr>
              <a:defRPr/>
            </a:pPr>
            <a:fld id="{1D2B42DC-B9F8-4A4D-BD5D-059005EB5438}" type="slidenum">
              <a:rPr lang="ru-RU" altLang="en-US"/>
              <a:pPr>
                <a:defRPr/>
              </a:pPr>
              <a:t>‹#›</a:t>
            </a:fld>
            <a:endParaRPr lang="ru-RU" altLang="en-US"/>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37332759-CB5C-4120-9555-A207C8E9B7D3}" type="slidenum">
              <a:rPr lang="ru-RU" altLang="en-US"/>
              <a:pPr>
                <a:defRPr/>
              </a:pPr>
              <a:t>‹#›</a:t>
            </a:fld>
            <a:endParaRPr lang="ru-RU" altLang="en-US"/>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ABD6E42C-12F7-4650-B496-12F61B22038F}" type="slidenum">
              <a:rPr lang="ru-RU" altLang="en-US"/>
              <a:pPr>
                <a:defRPr/>
              </a:pPr>
              <a:t>‹#›</a:t>
            </a:fld>
            <a:endParaRPr lang="ru-RU" altLang="en-US"/>
          </a:p>
        </p:txBody>
      </p:sp>
    </p:spTree>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30725"/>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p:cNvSpPr>
            <a:spLocks noGrp="1" noChangeArrowheads="1"/>
          </p:cNvSpPr>
          <p:nvPr>
            <p:ph type="sldNum" sz="quarter" idx="12"/>
          </p:nvPr>
        </p:nvSpPr>
        <p:spPr>
          <a:ln/>
        </p:spPr>
        <p:txBody>
          <a:bodyPr/>
          <a:lstStyle>
            <a:lvl1pPr>
              <a:defRPr/>
            </a:lvl1pPr>
          </a:lstStyle>
          <a:p>
            <a:pPr>
              <a:defRPr/>
            </a:pPr>
            <a:fld id="{C28B67BF-9429-4246-A75F-7100CB980641}" type="slidenum">
              <a:rPr lang="ru-RU" altLang="en-US"/>
              <a:pPr>
                <a:defRPr/>
              </a:pPr>
              <a:t>‹#›</a:t>
            </a:fld>
            <a:endParaRPr lang="ru-RU" altLang="en-US"/>
          </a:p>
        </p:txBody>
      </p:sp>
    </p:spTree>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p:cNvSpPr>
            <a:spLocks noGrp="1" noChangeArrowheads="1"/>
          </p:cNvSpPr>
          <p:nvPr>
            <p:ph type="sldNum" sz="quarter" idx="12"/>
          </p:nvPr>
        </p:nvSpPr>
        <p:spPr>
          <a:ln/>
        </p:spPr>
        <p:txBody>
          <a:bodyPr/>
          <a:lstStyle>
            <a:lvl1pPr>
              <a:defRPr/>
            </a:lvl1pPr>
          </a:lstStyle>
          <a:p>
            <a:pPr>
              <a:defRPr/>
            </a:pPr>
            <a:fld id="{22A5517A-F4C2-4C27-B446-6887901DCBAA}" type="slidenum">
              <a:rPr lang="ru-RU" altLang="en-US"/>
              <a:pPr>
                <a:defRPr/>
              </a:pPr>
              <a:t>‹#›</a:t>
            </a:fld>
            <a:endParaRPr lang="ru-RU" altLang="en-US"/>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ru-RU" altLang="en-US" smtClean="0"/>
              <a:t>Образец заголовка</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ltLang="en-US" smtClean="0"/>
              <a:t>Образец текста</a:t>
            </a:r>
          </a:p>
          <a:p>
            <a:pPr lvl="1"/>
            <a:r>
              <a:rPr lang="ru-RU" altLang="en-US" smtClean="0"/>
              <a:t>Второй уровень</a:t>
            </a:r>
          </a:p>
          <a:p>
            <a:pPr lvl="2"/>
            <a:r>
              <a:rPr lang="ru-RU" altLang="en-US" smtClean="0"/>
              <a:t>Третий уровень</a:t>
            </a:r>
          </a:p>
          <a:p>
            <a:pPr lvl="3"/>
            <a:r>
              <a:rPr lang="ru-RU" altLang="en-US" smtClean="0"/>
              <a:t>Четвертый уровень</a:t>
            </a:r>
          </a:p>
          <a:p>
            <a:pPr lvl="4"/>
            <a:r>
              <a:rPr lang="ru-RU" altLang="en-US" smtClean="0"/>
              <a:t>Пятый уровень</a:t>
            </a:r>
          </a:p>
        </p:txBody>
      </p:sp>
      <p:sp>
        <p:nvSpPr>
          <p:cNvPr id="296964" name="Rectangle 4"/>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pPr>
              <a:defRPr/>
            </a:pPr>
            <a:endParaRPr lang="ru-RU" altLang="en-US"/>
          </a:p>
        </p:txBody>
      </p:sp>
      <p:sp>
        <p:nvSpPr>
          <p:cNvPr id="29696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ru-RU" altLang="en-US"/>
          </a:p>
        </p:txBody>
      </p:sp>
      <p:sp>
        <p:nvSpPr>
          <p:cNvPr id="296966" name="Rectangle 6"/>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fld id="{CB1CCD72-08CE-4C55-BB0A-5E6914500095}" type="slidenum">
              <a:rPr lang="ru-RU" altLang="en-US"/>
              <a:pPr>
                <a:defRPr/>
              </a:pPr>
              <a:t>‹#›</a:t>
            </a:fld>
            <a:endParaRPr lang="ru-RU" altLang="en-US"/>
          </a:p>
        </p:txBody>
      </p:sp>
      <p:sp>
        <p:nvSpPr>
          <p:cNvPr id="1031" name="Rectangle 7"/>
          <p:cNvSpPr>
            <a:spLocks noChangeArrowheads="1"/>
          </p:cNvSpPr>
          <p:nvPr/>
        </p:nvSpPr>
        <p:spPr bwMode="auto">
          <a:xfrm>
            <a:off x="0" y="0"/>
            <a:ext cx="228600" cy="2286000"/>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ru-RU" altLang="en-US" sz="2400" smtClean="0">
              <a:latin typeface="Times New Roman" pitchFamily="18" charset="0"/>
            </a:endParaRPr>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endParaRPr lang="ru-RU"/>
          </a:p>
        </p:txBody>
      </p:sp>
      <p:sp>
        <p:nvSpPr>
          <p:cNvPr id="1033" name="Rectangle 9"/>
          <p:cNvSpPr>
            <a:spLocks noChangeArrowheads="1"/>
          </p:cNvSpPr>
          <p:nvPr/>
        </p:nvSpPr>
        <p:spPr bwMode="auto">
          <a:xfrm>
            <a:off x="0" y="2286000"/>
            <a:ext cx="228600" cy="228600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ru-RU" altLang="en-US" sz="2400" smtClean="0">
              <a:latin typeface="Times New Roman" pitchFamily="18" charset="0"/>
            </a:endParaRPr>
          </a:p>
        </p:txBody>
      </p:sp>
      <p:sp>
        <p:nvSpPr>
          <p:cNvPr id="1034" name="Rectangle 10"/>
          <p:cNvSpPr>
            <a:spLocks noChangeArrowheads="1"/>
          </p:cNvSpPr>
          <p:nvPr/>
        </p:nvSpPr>
        <p:spPr bwMode="auto">
          <a:xfrm>
            <a:off x="0" y="4572000"/>
            <a:ext cx="228600" cy="2286000"/>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endParaRPr lang="ru-RU" altLang="en-US" sz="2400" smtClean="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028"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Lst>
  <p:transition>
    <p:zoom/>
  </p:transition>
  <p:timing>
    <p:tnLst>
      <p:par>
        <p:cT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8" charset="0"/>
        </a:defRPr>
      </a:lvl2pPr>
      <a:lvl3pPr algn="l" rtl="0" eaLnBrk="0" fontAlgn="base" hangingPunct="0">
        <a:spcBef>
          <a:spcPct val="0"/>
        </a:spcBef>
        <a:spcAft>
          <a:spcPct val="0"/>
        </a:spcAft>
        <a:defRPr sz="4400">
          <a:solidFill>
            <a:schemeClr val="tx2"/>
          </a:solidFill>
          <a:latin typeface="Garamond" pitchFamily="18" charset="0"/>
        </a:defRPr>
      </a:lvl3pPr>
      <a:lvl4pPr algn="l" rtl="0" eaLnBrk="0" fontAlgn="base" hangingPunct="0">
        <a:spcBef>
          <a:spcPct val="0"/>
        </a:spcBef>
        <a:spcAft>
          <a:spcPct val="0"/>
        </a:spcAft>
        <a:defRPr sz="4400">
          <a:solidFill>
            <a:schemeClr val="tx2"/>
          </a:solidFill>
          <a:latin typeface="Garamond" pitchFamily="18" charset="0"/>
        </a:defRPr>
      </a:lvl4pPr>
      <a:lvl5pPr algn="l" rtl="0" eaLnBrk="0" fontAlgn="base" hangingPunct="0">
        <a:spcBef>
          <a:spcPct val="0"/>
        </a:spcBef>
        <a:spcAft>
          <a:spcPct val="0"/>
        </a:spcAft>
        <a:defRPr sz="4400">
          <a:solidFill>
            <a:schemeClr val="tx2"/>
          </a:solidFill>
          <a:latin typeface="Garamond" pitchFamily="18" charset="0"/>
        </a:defRPr>
      </a:lvl5pPr>
      <a:lvl6pPr marL="457200" algn="l" rtl="0" fontAlgn="base">
        <a:spcBef>
          <a:spcPct val="0"/>
        </a:spcBef>
        <a:spcAft>
          <a:spcPct val="0"/>
        </a:spcAft>
        <a:defRPr sz="4400">
          <a:solidFill>
            <a:schemeClr val="tx2"/>
          </a:solidFill>
          <a:latin typeface="Garamond" pitchFamily="18" charset="0"/>
        </a:defRPr>
      </a:lvl6pPr>
      <a:lvl7pPr marL="914400" algn="l" rtl="0" fontAlgn="base">
        <a:spcBef>
          <a:spcPct val="0"/>
        </a:spcBef>
        <a:spcAft>
          <a:spcPct val="0"/>
        </a:spcAft>
        <a:defRPr sz="4400">
          <a:solidFill>
            <a:schemeClr val="tx2"/>
          </a:solidFill>
          <a:latin typeface="Garamond" pitchFamily="18" charset="0"/>
        </a:defRPr>
      </a:lvl7pPr>
      <a:lvl8pPr marL="1371600" algn="l" rtl="0" fontAlgn="base">
        <a:spcBef>
          <a:spcPct val="0"/>
        </a:spcBef>
        <a:spcAft>
          <a:spcPct val="0"/>
        </a:spcAft>
        <a:defRPr sz="4400">
          <a:solidFill>
            <a:schemeClr val="tx2"/>
          </a:solidFill>
          <a:latin typeface="Garamond" pitchFamily="18" charset="0"/>
        </a:defRPr>
      </a:lvl8pPr>
      <a:lvl9pPr marL="1828800" algn="l"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eaLnBrk="0" fontAlgn="base" hangingPunct="0">
        <a:spcBef>
          <a:spcPct val="20000"/>
        </a:spcBef>
        <a:spcAft>
          <a:spcPct val="0"/>
        </a:spcAft>
        <a:buClr>
          <a:schemeClr val="bg2"/>
        </a:buClr>
        <a:buFont typeface="Wingdings" pitchFamily="2" charset="2"/>
        <a:buChar char="§"/>
        <a:defRPr>
          <a:solidFill>
            <a:schemeClr val="tx1"/>
          </a:solidFill>
          <a:latin typeface="+mn-lt"/>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6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9750" y="620713"/>
            <a:ext cx="8280400" cy="1800225"/>
          </a:xfrm>
        </p:spPr>
        <p:txBody>
          <a:bodyPr/>
          <a:lstStyle/>
          <a:p>
            <a:pPr eaLnBrk="1" hangingPunct="1"/>
            <a:r>
              <a:rPr lang="ru-RU" altLang="en-US" sz="5400" b="1" smtClean="0">
                <a:solidFill>
                  <a:schemeClr val="tx1"/>
                </a:solidFill>
                <a:latin typeface="Arial" charset="0"/>
              </a:rPr>
              <a:t>Классификация гумуса</a:t>
            </a:r>
          </a:p>
        </p:txBody>
      </p:sp>
      <p:sp>
        <p:nvSpPr>
          <p:cNvPr id="27652" name="Rectangle 4"/>
          <p:cNvSpPr>
            <a:spLocks noChangeArrowheads="1"/>
          </p:cNvSpPr>
          <p:nvPr/>
        </p:nvSpPr>
        <p:spPr bwMode="auto">
          <a:xfrm>
            <a:off x="179388" y="3933825"/>
            <a:ext cx="8856662"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defRPr/>
            </a:pPr>
            <a:r>
              <a:rPr lang="ru-RU" altLang="en-US" sz="4000" b="1">
                <a:effectLst>
                  <a:outerShdw blurRad="38100" dist="38100" dir="2700000" algn="tl">
                    <a:srgbClr val="C0C0C0"/>
                  </a:outerShdw>
                </a:effectLst>
                <a:latin typeface="Times New Roman" pitchFamily="18" charset="0"/>
              </a:rPr>
              <a:t>А. И. Попов</a:t>
            </a:r>
          </a:p>
        </p:txBody>
      </p:sp>
      <p:sp>
        <p:nvSpPr>
          <p:cNvPr id="3076" name="Номер слайда 1"/>
          <p:cNvSpPr>
            <a:spLocks noGrp="1"/>
          </p:cNvSpPr>
          <p:nvPr>
            <p:ph type="sldNum" sz="quarter" idx="12"/>
          </p:nvPr>
        </p:nvSpPr>
        <p:spPr>
          <a:noFill/>
          <a:ln>
            <a:miter lim="800000"/>
            <a:headEnd/>
            <a:tailEnd/>
          </a:ln>
        </p:spPr>
        <p:txBody>
          <a:bodyPr/>
          <a:lstStyle/>
          <a:p>
            <a:fld id="{07889D1C-24F7-46ED-A473-B09A23E43871}" type="slidenum">
              <a:rPr lang="ru-RU" altLang="en-US" smtClean="0"/>
              <a:pPr/>
              <a:t>1</a:t>
            </a:fld>
            <a:endParaRPr lang="ru-RU" altLang="en-US" smtClean="0"/>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68313" y="333375"/>
            <a:ext cx="8064500" cy="1008063"/>
          </a:xfrm>
        </p:spPr>
        <p:txBody>
          <a:bodyPr/>
          <a:lstStyle/>
          <a:p>
            <a:pPr eaLnBrk="1" hangingPunct="1"/>
            <a:r>
              <a:rPr lang="ru-RU" altLang="en-US" sz="3600" b="1" smtClean="0">
                <a:solidFill>
                  <a:schemeClr val="tx1"/>
                </a:solidFill>
                <a:latin typeface="Times New Roman" pitchFamily="18" charset="0"/>
              </a:rPr>
              <a:t>Гумус (от лат. </a:t>
            </a:r>
            <a:r>
              <a:rPr lang="ru-RU" altLang="en-US" sz="3600" b="1" i="1" smtClean="0">
                <a:solidFill>
                  <a:schemeClr val="tx1"/>
                </a:solidFill>
                <a:latin typeface="Times New Roman" pitchFamily="18" charset="0"/>
              </a:rPr>
              <a:t>humus</a:t>
            </a:r>
            <a:r>
              <a:rPr lang="ru-RU" altLang="en-US" sz="3600" b="1" smtClean="0">
                <a:solidFill>
                  <a:schemeClr val="tx1"/>
                </a:solidFill>
                <a:latin typeface="Times New Roman" pitchFamily="18" charset="0"/>
              </a:rPr>
              <a:t> — земля, почва)</a:t>
            </a:r>
          </a:p>
        </p:txBody>
      </p:sp>
      <p:sp>
        <p:nvSpPr>
          <p:cNvPr id="4099" name="Rectangle 3"/>
          <p:cNvSpPr>
            <a:spLocks noGrp="1" noChangeArrowheads="1"/>
          </p:cNvSpPr>
          <p:nvPr>
            <p:ph type="body" idx="1"/>
          </p:nvPr>
        </p:nvSpPr>
        <p:spPr>
          <a:xfrm>
            <a:off x="468313" y="1628775"/>
            <a:ext cx="8064500" cy="3455988"/>
          </a:xfrm>
        </p:spPr>
        <p:txBody>
          <a:bodyPr/>
          <a:lstStyle/>
          <a:p>
            <a:pPr algn="just" eaLnBrk="1" hangingPunct="1">
              <a:lnSpc>
                <a:spcPct val="110000"/>
              </a:lnSpc>
            </a:pPr>
            <a:r>
              <a:rPr lang="ru-RU" altLang="en-US" smtClean="0">
                <a:latin typeface="Times New Roman" pitchFamily="18" charset="0"/>
              </a:rPr>
              <a:t>в соответствии с ГОСТом 27593-88 (СТ СЭВ 5298-85) под гумусом понимается часть органического вещества почвы, представленная совокупностью специфических (гуминовых) и неспецифических органических веществ почвы, за исключением соединений, входящих в состав живых организмов и их остатков;</a:t>
            </a:r>
          </a:p>
        </p:txBody>
      </p:sp>
      <p:sp>
        <p:nvSpPr>
          <p:cNvPr id="4100" name="Номер слайда 1"/>
          <p:cNvSpPr>
            <a:spLocks noGrp="1"/>
          </p:cNvSpPr>
          <p:nvPr>
            <p:ph type="sldNum" sz="quarter" idx="12"/>
          </p:nvPr>
        </p:nvSpPr>
        <p:spPr>
          <a:noFill/>
          <a:ln>
            <a:miter lim="800000"/>
            <a:headEnd/>
            <a:tailEnd/>
          </a:ln>
        </p:spPr>
        <p:txBody>
          <a:bodyPr/>
          <a:lstStyle/>
          <a:p>
            <a:fld id="{8074AAB0-AA0A-451E-84D9-033031F5BC06}" type="slidenum">
              <a:rPr lang="ru-RU" altLang="en-US" smtClean="0"/>
              <a:pPr/>
              <a:t>2</a:t>
            </a:fld>
            <a:endParaRPr lang="ru-RU" altLang="en-US" smtClean="0"/>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288" y="333375"/>
            <a:ext cx="8208962" cy="1008063"/>
          </a:xfrm>
        </p:spPr>
        <p:txBody>
          <a:bodyPr/>
          <a:lstStyle/>
          <a:p>
            <a:pPr algn="ctr" eaLnBrk="1" hangingPunct="1"/>
            <a:r>
              <a:rPr lang="ru-RU" altLang="en-US" sz="3600" b="1" smtClean="0">
                <a:solidFill>
                  <a:schemeClr val="tx1"/>
                </a:solidFill>
              </a:rPr>
              <a:t>Гумус</a:t>
            </a:r>
          </a:p>
        </p:txBody>
      </p:sp>
      <p:sp>
        <p:nvSpPr>
          <p:cNvPr id="5123" name="Rectangle 3"/>
          <p:cNvSpPr>
            <a:spLocks noGrp="1" noChangeArrowheads="1"/>
          </p:cNvSpPr>
          <p:nvPr>
            <p:ph type="body" idx="1"/>
          </p:nvPr>
        </p:nvSpPr>
        <p:spPr>
          <a:xfrm>
            <a:off x="381000" y="1412875"/>
            <a:ext cx="4119563" cy="4857750"/>
          </a:xfrm>
        </p:spPr>
        <p:txBody>
          <a:bodyPr/>
          <a:lstStyle/>
          <a:p>
            <a:pPr eaLnBrk="1" hangingPunct="1">
              <a:lnSpc>
                <a:spcPct val="113000"/>
              </a:lnSpc>
              <a:spcBef>
                <a:spcPct val="0"/>
              </a:spcBef>
              <a:spcAft>
                <a:spcPts val="600"/>
              </a:spcAft>
            </a:pPr>
            <a:r>
              <a:rPr lang="ru-RU" altLang="en-US" smtClean="0">
                <a:latin typeface="Times New Roman" pitchFamily="18" charset="0"/>
              </a:rPr>
              <a:t>согласно </a:t>
            </a:r>
            <a:r>
              <a:rPr lang="ru-RU" altLang="en-US" b="1" smtClean="0">
                <a:latin typeface="Times New Roman" pitchFamily="18" charset="0"/>
              </a:rPr>
              <a:t>Ж. Лозе </a:t>
            </a:r>
            <a:r>
              <a:rPr lang="ru-RU" altLang="en-US" smtClean="0">
                <a:latin typeface="Times New Roman" pitchFamily="18" charset="0"/>
              </a:rPr>
              <a:t>и </a:t>
            </a:r>
            <a:r>
              <a:rPr lang="ru-RU" altLang="en-US" b="1" smtClean="0">
                <a:latin typeface="Times New Roman" pitchFamily="18" charset="0"/>
              </a:rPr>
              <a:t>К. Матье</a:t>
            </a:r>
            <a:r>
              <a:rPr lang="ru-RU" altLang="en-US" smtClean="0">
                <a:latin typeface="Times New Roman" pitchFamily="18" charset="0"/>
              </a:rPr>
              <a:t>, гумус  – совокупность тёмно-окрашенных и относительно устойчивых продуктов различных стадий разложения органического вещества почвы;</a:t>
            </a:r>
          </a:p>
        </p:txBody>
      </p:sp>
      <p:sp>
        <p:nvSpPr>
          <p:cNvPr id="5124" name="Номер слайда 1"/>
          <p:cNvSpPr>
            <a:spLocks noGrp="1"/>
          </p:cNvSpPr>
          <p:nvPr>
            <p:ph type="sldNum" sz="quarter" idx="12"/>
          </p:nvPr>
        </p:nvSpPr>
        <p:spPr>
          <a:noFill/>
          <a:ln>
            <a:miter lim="800000"/>
            <a:headEnd/>
            <a:tailEnd/>
          </a:ln>
        </p:spPr>
        <p:txBody>
          <a:bodyPr/>
          <a:lstStyle/>
          <a:p>
            <a:fld id="{D9EACAE0-35B9-44F0-AB3E-DF72E5601113}" type="slidenum">
              <a:rPr lang="ru-RU" altLang="en-US" smtClean="0"/>
              <a:pPr/>
              <a:t>3</a:t>
            </a:fld>
            <a:endParaRPr lang="ru-RU" altLang="en-US" smtClean="0"/>
          </a:p>
        </p:txBody>
      </p:sp>
      <p:sp>
        <p:nvSpPr>
          <p:cNvPr id="5125" name="Прямоугольник 2"/>
          <p:cNvSpPr>
            <a:spLocks noChangeArrowheads="1"/>
          </p:cNvSpPr>
          <p:nvPr/>
        </p:nvSpPr>
        <p:spPr bwMode="auto">
          <a:xfrm>
            <a:off x="4914900" y="6040438"/>
            <a:ext cx="3673475" cy="460375"/>
          </a:xfrm>
          <a:prstGeom prst="rect">
            <a:avLst/>
          </a:prstGeom>
          <a:noFill/>
          <a:ln w="9525">
            <a:noFill/>
            <a:miter lim="800000"/>
            <a:headEnd/>
            <a:tailEnd/>
          </a:ln>
        </p:spPr>
        <p:txBody>
          <a:bodyPr>
            <a:spAutoFit/>
          </a:bodyPr>
          <a:lstStyle/>
          <a:p>
            <a:pPr algn="ctr"/>
            <a:r>
              <a:rPr lang="fr-FR" altLang="ru-RU" sz="2400" b="1" i="1">
                <a:latin typeface="Times New Roman" pitchFamily="18" charset="0"/>
                <a:cs typeface="Times New Roman" pitchFamily="18" charset="0"/>
              </a:rPr>
              <a:t>Clément Mathieu</a:t>
            </a:r>
            <a:r>
              <a:rPr lang="fr-FR" altLang="ru-RU" sz="2400" i="1">
                <a:latin typeface="Times New Roman" pitchFamily="18" charset="0"/>
                <a:cs typeface="Times New Roman" pitchFamily="18" charset="0"/>
              </a:rPr>
              <a:t> </a:t>
            </a:r>
            <a:r>
              <a:rPr lang="fr-FR" altLang="ru-RU" sz="2400">
                <a:latin typeface="Times New Roman" pitchFamily="18" charset="0"/>
                <a:cs typeface="Times New Roman" pitchFamily="18" charset="0"/>
              </a:rPr>
              <a:t>(1940- )</a:t>
            </a:r>
            <a:endParaRPr lang="ru-RU" altLang="ru-RU" sz="2400">
              <a:latin typeface="Times New Roman" pitchFamily="18" charset="0"/>
              <a:cs typeface="Times New Roman" pitchFamily="18" charset="0"/>
            </a:endParaRPr>
          </a:p>
        </p:txBody>
      </p:sp>
      <p:pic>
        <p:nvPicPr>
          <p:cNvPr id="5126" name="Picture 8" descr="Картинки по запросу толковый словарь по почвоведению"/>
          <p:cNvPicPr>
            <a:picLocks noChangeAspect="1" noChangeArrowheads="1"/>
          </p:cNvPicPr>
          <p:nvPr/>
        </p:nvPicPr>
        <p:blipFill>
          <a:blip r:embed="rId2"/>
          <a:srcRect/>
          <a:stretch>
            <a:fillRect/>
          </a:stretch>
        </p:blipFill>
        <p:spPr bwMode="auto">
          <a:xfrm>
            <a:off x="4500563" y="1484313"/>
            <a:ext cx="2381250" cy="3433762"/>
          </a:xfrm>
          <a:prstGeom prst="rect">
            <a:avLst/>
          </a:prstGeom>
          <a:noFill/>
          <a:ln w="9525">
            <a:noFill/>
            <a:miter lim="800000"/>
            <a:headEnd/>
            <a:tailEnd/>
          </a:ln>
        </p:spPr>
      </p:pic>
      <p:pic>
        <p:nvPicPr>
          <p:cNvPr id="5127" name="Picture 6" descr="Картинки по запросу clément mathieu"/>
          <p:cNvPicPr>
            <a:picLocks noChangeAspect="1" noChangeArrowheads="1"/>
          </p:cNvPicPr>
          <p:nvPr/>
        </p:nvPicPr>
        <p:blipFill>
          <a:blip r:embed="rId3"/>
          <a:srcRect/>
          <a:stretch>
            <a:fillRect/>
          </a:stretch>
        </p:blipFill>
        <p:spPr bwMode="auto">
          <a:xfrm>
            <a:off x="6492875" y="3573463"/>
            <a:ext cx="2095500" cy="24384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95288" y="333375"/>
            <a:ext cx="8208962" cy="1008063"/>
          </a:xfrm>
        </p:spPr>
        <p:txBody>
          <a:bodyPr/>
          <a:lstStyle/>
          <a:p>
            <a:pPr algn="ctr" eaLnBrk="1" hangingPunct="1"/>
            <a:r>
              <a:rPr lang="ru-RU" altLang="en-US" sz="3600" b="1" smtClean="0">
                <a:solidFill>
                  <a:schemeClr val="tx1"/>
                </a:solidFill>
              </a:rPr>
              <a:t>Гумус</a:t>
            </a:r>
          </a:p>
        </p:txBody>
      </p:sp>
      <p:sp>
        <p:nvSpPr>
          <p:cNvPr id="6147" name="Rectangle 3"/>
          <p:cNvSpPr>
            <a:spLocks noGrp="1" noChangeArrowheads="1"/>
          </p:cNvSpPr>
          <p:nvPr>
            <p:ph type="body" idx="1"/>
          </p:nvPr>
        </p:nvSpPr>
        <p:spPr>
          <a:xfrm>
            <a:off x="395288" y="1557338"/>
            <a:ext cx="4752975" cy="3743325"/>
          </a:xfrm>
        </p:spPr>
        <p:txBody>
          <a:bodyPr/>
          <a:lstStyle/>
          <a:p>
            <a:pPr eaLnBrk="1" hangingPunct="1">
              <a:lnSpc>
                <a:spcPct val="120000"/>
              </a:lnSpc>
            </a:pPr>
            <a:r>
              <a:rPr lang="ru-RU" altLang="en-US" b="1" smtClean="0">
                <a:latin typeface="Times New Roman" pitchFamily="18" charset="0"/>
              </a:rPr>
              <a:t>Вольфганг Зихман </a:t>
            </a:r>
            <a:r>
              <a:rPr lang="ru-RU" altLang="en-US" smtClean="0">
                <a:latin typeface="Times New Roman" pitchFamily="18" charset="0"/>
              </a:rPr>
              <a:t>и </a:t>
            </a:r>
            <a:r>
              <a:rPr lang="ru-RU" altLang="en-US" b="1" smtClean="0">
                <a:latin typeface="Times New Roman" pitchFamily="18" charset="0"/>
              </a:rPr>
              <a:t>Уве Мюллер-Вегенер</a:t>
            </a:r>
            <a:r>
              <a:rPr lang="ru-RU" altLang="en-US" smtClean="0">
                <a:latin typeface="Times New Roman" pitchFamily="18" charset="0"/>
              </a:rPr>
              <a:t> гумусом</a:t>
            </a:r>
            <a:r>
              <a:rPr lang="en-US" altLang="en-US" smtClean="0">
                <a:latin typeface="Times New Roman" pitchFamily="18" charset="0"/>
              </a:rPr>
              <a:t> </a:t>
            </a:r>
            <a:r>
              <a:rPr lang="ru-RU" altLang="en-US" smtClean="0">
                <a:latin typeface="Times New Roman" pitchFamily="18" charset="0"/>
              </a:rPr>
              <a:t>называют высоко организованные системы, состоящие из гуминового и негуминового органического материала;</a:t>
            </a:r>
          </a:p>
        </p:txBody>
      </p:sp>
      <p:sp>
        <p:nvSpPr>
          <p:cNvPr id="6148" name="Номер слайда 1"/>
          <p:cNvSpPr>
            <a:spLocks noGrp="1"/>
          </p:cNvSpPr>
          <p:nvPr>
            <p:ph type="sldNum" sz="quarter" idx="12"/>
          </p:nvPr>
        </p:nvSpPr>
        <p:spPr>
          <a:noFill/>
          <a:ln>
            <a:miter lim="800000"/>
            <a:headEnd/>
            <a:tailEnd/>
          </a:ln>
        </p:spPr>
        <p:txBody>
          <a:bodyPr/>
          <a:lstStyle/>
          <a:p>
            <a:fld id="{A4A946F6-DD69-47B1-B42C-E98F8963D28E}" type="slidenum">
              <a:rPr lang="ru-RU" altLang="en-US" smtClean="0"/>
              <a:pPr/>
              <a:t>4</a:t>
            </a:fld>
            <a:endParaRPr lang="ru-RU" altLang="en-US" smtClean="0"/>
          </a:p>
        </p:txBody>
      </p:sp>
      <p:pic>
        <p:nvPicPr>
          <p:cNvPr id="6149" name="Picture 2" descr="Картинки по запросу wolfgang Ziechmann"/>
          <p:cNvPicPr>
            <a:picLocks noChangeAspect="1" noChangeArrowheads="1"/>
          </p:cNvPicPr>
          <p:nvPr/>
        </p:nvPicPr>
        <p:blipFill>
          <a:blip r:embed="rId2"/>
          <a:srcRect/>
          <a:stretch>
            <a:fillRect/>
          </a:stretch>
        </p:blipFill>
        <p:spPr bwMode="auto">
          <a:xfrm>
            <a:off x="5651500" y="1557338"/>
            <a:ext cx="3062288" cy="4392612"/>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8313" y="333375"/>
            <a:ext cx="8064500" cy="863600"/>
          </a:xfrm>
        </p:spPr>
        <p:txBody>
          <a:bodyPr/>
          <a:lstStyle/>
          <a:p>
            <a:pPr algn="ctr" eaLnBrk="1" hangingPunct="1"/>
            <a:r>
              <a:rPr lang="ru-RU" altLang="en-US" sz="3200" b="1" smtClean="0">
                <a:solidFill>
                  <a:schemeClr val="tx1"/>
                </a:solidFill>
                <a:latin typeface="Times New Roman" pitchFamily="18" charset="0"/>
              </a:rPr>
              <a:t>Гумус</a:t>
            </a:r>
          </a:p>
        </p:txBody>
      </p:sp>
      <p:sp>
        <p:nvSpPr>
          <p:cNvPr id="7171" name="Rectangle 3"/>
          <p:cNvSpPr>
            <a:spLocks noGrp="1" noChangeArrowheads="1"/>
          </p:cNvSpPr>
          <p:nvPr>
            <p:ph type="body" idx="1"/>
          </p:nvPr>
        </p:nvSpPr>
        <p:spPr>
          <a:xfrm>
            <a:off x="468313" y="1484313"/>
            <a:ext cx="6249987" cy="5184775"/>
          </a:xfrm>
        </p:spPr>
        <p:txBody>
          <a:bodyPr/>
          <a:lstStyle/>
          <a:p>
            <a:pPr algn="just" eaLnBrk="1" hangingPunct="1">
              <a:lnSpc>
                <a:spcPct val="120000"/>
              </a:lnSpc>
            </a:pPr>
            <a:r>
              <a:rPr lang="ru-RU" altLang="en-US" smtClean="0">
                <a:latin typeface="Times New Roman" pitchFamily="18" charset="0"/>
              </a:rPr>
              <a:t>вместе с тем в литературе довольно часто гуминовые (или гумусовые) вещества отождествляют с термином «гумус», например, </a:t>
            </a:r>
            <a:r>
              <a:rPr lang="ru-RU" altLang="en-US" b="1" smtClean="0">
                <a:latin typeface="Times New Roman" pitchFamily="18" charset="0"/>
              </a:rPr>
              <a:t>Людмила Николаевна Александрова </a:t>
            </a:r>
            <a:r>
              <a:rPr lang="ru-RU" altLang="en-US" smtClean="0">
                <a:latin typeface="Times New Roman" pitchFamily="18" charset="0"/>
              </a:rPr>
              <a:t>(1980) считала, что гумус – специфические (гуминовые) органические вещества почвы: гуминовые кислоты, фульвокислоты и гумин;</a:t>
            </a:r>
          </a:p>
        </p:txBody>
      </p:sp>
      <p:pic>
        <p:nvPicPr>
          <p:cNvPr id="7172" name="Picture 4"/>
          <p:cNvPicPr>
            <a:picLocks noChangeAspect="1" noChangeArrowheads="1"/>
          </p:cNvPicPr>
          <p:nvPr/>
        </p:nvPicPr>
        <p:blipFill>
          <a:blip r:embed="rId2"/>
          <a:srcRect/>
          <a:stretch>
            <a:fillRect/>
          </a:stretch>
        </p:blipFill>
        <p:spPr bwMode="auto">
          <a:xfrm>
            <a:off x="6861175" y="1531938"/>
            <a:ext cx="2017713" cy="3121025"/>
          </a:xfrm>
          <a:prstGeom prst="rect">
            <a:avLst/>
          </a:prstGeom>
          <a:noFill/>
          <a:ln w="9525">
            <a:noFill/>
            <a:miter lim="800000"/>
            <a:headEnd/>
            <a:tailEnd/>
          </a:ln>
        </p:spPr>
      </p:pic>
      <p:sp>
        <p:nvSpPr>
          <p:cNvPr id="7173" name="Прямоугольник 1"/>
          <p:cNvSpPr>
            <a:spLocks noChangeArrowheads="1"/>
          </p:cNvSpPr>
          <p:nvPr/>
        </p:nvSpPr>
        <p:spPr bwMode="auto">
          <a:xfrm>
            <a:off x="6732588" y="4899025"/>
            <a:ext cx="2160587" cy="461963"/>
          </a:xfrm>
          <a:prstGeom prst="rect">
            <a:avLst/>
          </a:prstGeom>
          <a:noFill/>
          <a:ln w="9525">
            <a:noFill/>
            <a:miter lim="800000"/>
            <a:headEnd/>
            <a:tailEnd/>
          </a:ln>
        </p:spPr>
        <p:txBody>
          <a:bodyPr>
            <a:spAutoFit/>
          </a:bodyPr>
          <a:lstStyle/>
          <a:p>
            <a:pPr algn="ctr"/>
            <a:r>
              <a:rPr lang="ru-RU" altLang="en-US" sz="2400">
                <a:latin typeface="Times New Roman" pitchFamily="18" charset="0"/>
                <a:cs typeface="Times New Roman" pitchFamily="18" charset="0"/>
              </a:rPr>
              <a:t>(</a:t>
            </a:r>
            <a:r>
              <a:rPr lang="en-US" altLang="en-US" sz="2400">
                <a:latin typeface="Times New Roman" pitchFamily="18" charset="0"/>
                <a:cs typeface="Times New Roman" pitchFamily="18" charset="0"/>
              </a:rPr>
              <a:t>1908</a:t>
            </a:r>
            <a:r>
              <a:rPr lang="ru-RU" altLang="en-US" sz="2400">
                <a:latin typeface="Times New Roman" pitchFamily="18" charset="0"/>
                <a:cs typeface="Times New Roman" pitchFamily="18" charset="0"/>
              </a:rPr>
              <a:t>-</a:t>
            </a:r>
            <a:r>
              <a:rPr lang="en-US" altLang="en-US" sz="2400">
                <a:latin typeface="Times New Roman" pitchFamily="18" charset="0"/>
                <a:cs typeface="Times New Roman" pitchFamily="18" charset="0"/>
              </a:rPr>
              <a:t>1983)</a:t>
            </a:r>
            <a:endParaRPr lang="ru-RU" altLang="en-US" sz="2400">
              <a:latin typeface="Times New Roman" pitchFamily="18" charset="0"/>
              <a:cs typeface="Times New Roman" pitchFamily="18" charset="0"/>
            </a:endParaRPr>
          </a:p>
        </p:txBody>
      </p:sp>
      <p:sp>
        <p:nvSpPr>
          <p:cNvPr id="7174" name="Номер слайда 1"/>
          <p:cNvSpPr>
            <a:spLocks noGrp="1"/>
          </p:cNvSpPr>
          <p:nvPr>
            <p:ph type="sldNum" sz="quarter" idx="12"/>
          </p:nvPr>
        </p:nvSpPr>
        <p:spPr>
          <a:noFill/>
          <a:ln>
            <a:miter lim="800000"/>
            <a:headEnd/>
            <a:tailEnd/>
          </a:ln>
        </p:spPr>
        <p:txBody>
          <a:bodyPr/>
          <a:lstStyle/>
          <a:p>
            <a:fld id="{A81427EC-2487-4FA5-8B7D-C48133C53C2E}" type="slidenum">
              <a:rPr lang="ru-RU" altLang="en-US" smtClean="0"/>
              <a:pPr/>
              <a:t>5</a:t>
            </a:fld>
            <a:endParaRPr lang="ru-RU" altLang="en-US" smtClean="0"/>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8313" y="333375"/>
            <a:ext cx="8135937" cy="935038"/>
          </a:xfrm>
        </p:spPr>
        <p:txBody>
          <a:bodyPr/>
          <a:lstStyle/>
          <a:p>
            <a:pPr algn="ctr" eaLnBrk="1" hangingPunct="1"/>
            <a:r>
              <a:rPr lang="ru-RU" altLang="en-US" sz="3600" b="1" smtClean="0">
                <a:solidFill>
                  <a:schemeClr val="tx1"/>
                </a:solidFill>
              </a:rPr>
              <a:t>Гумус</a:t>
            </a:r>
          </a:p>
        </p:txBody>
      </p:sp>
      <p:sp>
        <p:nvSpPr>
          <p:cNvPr id="8195" name="Rectangle 3"/>
          <p:cNvSpPr>
            <a:spLocks noGrp="1" noChangeArrowheads="1"/>
          </p:cNvSpPr>
          <p:nvPr>
            <p:ph type="body" idx="1"/>
          </p:nvPr>
        </p:nvSpPr>
        <p:spPr>
          <a:xfrm>
            <a:off x="468313" y="1557338"/>
            <a:ext cx="4464050" cy="3743325"/>
          </a:xfrm>
        </p:spPr>
        <p:txBody>
          <a:bodyPr/>
          <a:lstStyle/>
          <a:p>
            <a:pPr algn="just" eaLnBrk="1" hangingPunct="1">
              <a:lnSpc>
                <a:spcPct val="110000"/>
              </a:lnSpc>
            </a:pPr>
            <a:r>
              <a:rPr lang="ru-RU" altLang="en-US" smtClean="0">
                <a:latin typeface="Times New Roman" pitchFamily="18" charset="0"/>
              </a:rPr>
              <a:t>по мнению </a:t>
            </a:r>
            <a:r>
              <a:rPr lang="ru-RU" altLang="en-US" b="1" smtClean="0">
                <a:latin typeface="Times New Roman" pitchFamily="18" charset="0"/>
              </a:rPr>
              <a:t>Инны Борисовны Арчеговой</a:t>
            </a:r>
            <a:r>
              <a:rPr lang="ru-RU" altLang="en-US" smtClean="0">
                <a:latin typeface="Times New Roman" pitchFamily="18" charset="0"/>
              </a:rPr>
              <a:t>, гумус  – органическое, органо-минеральное коллоидное вещество, которое устойчиво связано с минеральной массой;</a:t>
            </a:r>
          </a:p>
        </p:txBody>
      </p:sp>
      <p:sp>
        <p:nvSpPr>
          <p:cNvPr id="8196" name="Номер слайда 1"/>
          <p:cNvSpPr>
            <a:spLocks noGrp="1"/>
          </p:cNvSpPr>
          <p:nvPr>
            <p:ph type="sldNum" sz="quarter" idx="12"/>
          </p:nvPr>
        </p:nvSpPr>
        <p:spPr>
          <a:noFill/>
          <a:ln>
            <a:miter lim="800000"/>
            <a:headEnd/>
            <a:tailEnd/>
          </a:ln>
        </p:spPr>
        <p:txBody>
          <a:bodyPr/>
          <a:lstStyle/>
          <a:p>
            <a:fld id="{56BA831D-3473-44DD-9D9E-04D7E73B544F}" type="slidenum">
              <a:rPr lang="ru-RU" altLang="en-US" smtClean="0"/>
              <a:pPr/>
              <a:t>6</a:t>
            </a:fld>
            <a:endParaRPr lang="ru-RU" altLang="en-US" smtClean="0"/>
          </a:p>
        </p:txBody>
      </p:sp>
      <p:pic>
        <p:nvPicPr>
          <p:cNvPr id="8197" name="Picture 5"/>
          <p:cNvPicPr>
            <a:picLocks noChangeAspect="1" noChangeArrowheads="1"/>
          </p:cNvPicPr>
          <p:nvPr/>
        </p:nvPicPr>
        <p:blipFill>
          <a:blip r:embed="rId2"/>
          <a:srcRect/>
          <a:stretch>
            <a:fillRect/>
          </a:stretch>
        </p:blipFill>
        <p:spPr bwMode="auto">
          <a:xfrm>
            <a:off x="5108575" y="1484313"/>
            <a:ext cx="3713163" cy="3673475"/>
          </a:xfrm>
          <a:prstGeom prst="rect">
            <a:avLst/>
          </a:prstGeom>
          <a:noFill/>
          <a:ln w="9525">
            <a:noFill/>
            <a:miter lim="800000"/>
            <a:headEnd/>
            <a:tailEnd/>
          </a:ln>
        </p:spPr>
      </p:pic>
      <p:sp>
        <p:nvSpPr>
          <p:cNvPr id="8198" name="Прямоугольник 1"/>
          <p:cNvSpPr>
            <a:spLocks noChangeArrowheads="1"/>
          </p:cNvSpPr>
          <p:nvPr/>
        </p:nvSpPr>
        <p:spPr bwMode="auto">
          <a:xfrm>
            <a:off x="5108575" y="5157788"/>
            <a:ext cx="3713163" cy="460375"/>
          </a:xfrm>
          <a:prstGeom prst="rect">
            <a:avLst/>
          </a:prstGeom>
          <a:noFill/>
          <a:ln w="9525">
            <a:noFill/>
            <a:miter lim="800000"/>
            <a:headEnd/>
            <a:tailEnd/>
          </a:ln>
        </p:spPr>
        <p:txBody>
          <a:bodyPr>
            <a:spAutoFit/>
          </a:bodyPr>
          <a:lstStyle/>
          <a:p>
            <a:pPr algn="ctr"/>
            <a:r>
              <a:rPr lang="ru-RU" altLang="ru-RU" sz="2400">
                <a:latin typeface="Times New Roman" pitchFamily="18" charset="0"/>
                <a:cs typeface="Times New Roman" pitchFamily="18" charset="0"/>
              </a:rPr>
              <a:t>(1931- )</a:t>
            </a:r>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68313" y="333375"/>
            <a:ext cx="8135937" cy="935038"/>
          </a:xfrm>
        </p:spPr>
        <p:txBody>
          <a:bodyPr/>
          <a:lstStyle/>
          <a:p>
            <a:pPr algn="ctr" eaLnBrk="1" hangingPunct="1"/>
            <a:r>
              <a:rPr lang="ru-RU" altLang="en-US" sz="3600" b="1" smtClean="0">
                <a:solidFill>
                  <a:schemeClr val="tx1"/>
                </a:solidFill>
              </a:rPr>
              <a:t>Гумус</a:t>
            </a:r>
          </a:p>
        </p:txBody>
      </p:sp>
      <p:sp>
        <p:nvSpPr>
          <p:cNvPr id="9219" name="Rectangle 3"/>
          <p:cNvSpPr>
            <a:spLocks noGrp="1" noChangeArrowheads="1"/>
          </p:cNvSpPr>
          <p:nvPr>
            <p:ph type="body" idx="1"/>
          </p:nvPr>
        </p:nvSpPr>
        <p:spPr>
          <a:xfrm>
            <a:off x="468313" y="1557338"/>
            <a:ext cx="8207375" cy="2519362"/>
          </a:xfrm>
        </p:spPr>
        <p:txBody>
          <a:bodyPr/>
          <a:lstStyle/>
          <a:p>
            <a:pPr algn="just" eaLnBrk="1" hangingPunct="1">
              <a:lnSpc>
                <a:spcPct val="110000"/>
              </a:lnSpc>
            </a:pPr>
            <a:r>
              <a:rPr lang="ru-RU" altLang="en-US" smtClean="0">
                <a:latin typeface="Times New Roman" pitchFamily="18" charset="0"/>
              </a:rPr>
              <a:t>в современном словаре иностранных слов (1992), под термином «гумус» понимается перегной – органическая часть почвы, образующаяся в результате биохимического превращения растительных и животных остатков;</a:t>
            </a:r>
          </a:p>
        </p:txBody>
      </p:sp>
      <p:sp>
        <p:nvSpPr>
          <p:cNvPr id="9220" name="Номер слайда 1"/>
          <p:cNvSpPr>
            <a:spLocks noGrp="1"/>
          </p:cNvSpPr>
          <p:nvPr>
            <p:ph type="sldNum" sz="quarter" idx="12"/>
          </p:nvPr>
        </p:nvSpPr>
        <p:spPr>
          <a:noFill/>
          <a:ln>
            <a:miter lim="800000"/>
            <a:headEnd/>
            <a:tailEnd/>
          </a:ln>
        </p:spPr>
        <p:txBody>
          <a:bodyPr/>
          <a:lstStyle/>
          <a:p>
            <a:fld id="{CD90B1F1-4AC9-4EB1-8CEF-FCB0ACD1A4C2}" type="slidenum">
              <a:rPr lang="ru-RU" altLang="en-US" smtClean="0"/>
              <a:pPr/>
              <a:t>7</a:t>
            </a:fld>
            <a:endParaRPr lang="ru-RU" altLang="en-US" smtClean="0"/>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333375"/>
            <a:ext cx="8064500" cy="1008063"/>
          </a:xfrm>
        </p:spPr>
        <p:txBody>
          <a:bodyPr/>
          <a:lstStyle/>
          <a:p>
            <a:pPr algn="ctr" eaLnBrk="1" hangingPunct="1"/>
            <a:r>
              <a:rPr lang="ru-RU" altLang="en-US" sz="3600" b="1" smtClean="0">
                <a:solidFill>
                  <a:schemeClr val="tx1"/>
                </a:solidFill>
              </a:rPr>
              <a:t>Гумус</a:t>
            </a:r>
          </a:p>
        </p:txBody>
      </p:sp>
      <p:sp>
        <p:nvSpPr>
          <p:cNvPr id="10243" name="Rectangle 3"/>
          <p:cNvSpPr>
            <a:spLocks noGrp="1" noChangeArrowheads="1"/>
          </p:cNvSpPr>
          <p:nvPr>
            <p:ph type="body" idx="1"/>
          </p:nvPr>
        </p:nvSpPr>
        <p:spPr>
          <a:xfrm>
            <a:off x="468313" y="1557338"/>
            <a:ext cx="5616575" cy="4895850"/>
          </a:xfrm>
        </p:spPr>
        <p:txBody>
          <a:bodyPr/>
          <a:lstStyle/>
          <a:p>
            <a:pPr algn="just" eaLnBrk="1" hangingPunct="1">
              <a:lnSpc>
                <a:spcPct val="114000"/>
              </a:lnSpc>
            </a:pPr>
            <a:r>
              <a:rPr lang="ru-RU" altLang="en-US" smtClean="0">
                <a:latin typeface="Times New Roman" pitchFamily="18" charset="0"/>
              </a:rPr>
              <a:t>В соответствие с мнением </a:t>
            </a:r>
            <a:r>
              <a:rPr lang="ru-RU" altLang="ru-RU" smtClean="0">
                <a:latin typeface="Times New Roman" pitchFamily="18" charset="0"/>
                <a:cs typeface="Times New Roman" pitchFamily="18" charset="0"/>
              </a:rPr>
              <a:t>немецкого химика </a:t>
            </a:r>
            <a:r>
              <a:rPr lang="ru-RU" altLang="en-US" b="1" smtClean="0">
                <a:latin typeface="Times New Roman" pitchFamily="18" charset="0"/>
              </a:rPr>
              <a:t>Фриедгельма Корте</a:t>
            </a:r>
            <a:r>
              <a:rPr lang="ru-RU" altLang="en-US" smtClean="0">
                <a:latin typeface="Times New Roman" pitchFamily="18" charset="0"/>
              </a:rPr>
              <a:t> (1997)</a:t>
            </a:r>
            <a:r>
              <a:rPr lang="ru-RU" altLang="ru-RU" smtClean="0">
                <a:latin typeface="Times New Roman" pitchFamily="18" charset="0"/>
                <a:cs typeface="Times New Roman" pitchFamily="18" charset="0"/>
              </a:rPr>
              <a:t>, гумус –</a:t>
            </a:r>
            <a:r>
              <a:rPr lang="ru-RU" altLang="en-US" smtClean="0">
                <a:latin typeface="Times New Roman" pitchFamily="18" charset="0"/>
              </a:rPr>
              <a:t>комплексная довольно устойчи-вая смесь аморфных коллоидных веществ тёмно-коричневого или тёмно-бурого цвета; образуется в результате </a:t>
            </a:r>
            <a:r>
              <a:rPr lang="ru-RU" altLang="en-US" i="1" smtClean="0">
                <a:latin typeface="Times New Roman" pitchFamily="18" charset="0"/>
              </a:rPr>
              <a:t>гумификации</a:t>
            </a:r>
            <a:r>
              <a:rPr lang="ru-RU" altLang="en-US" smtClean="0">
                <a:latin typeface="Times New Roman" pitchFamily="18" charset="0"/>
              </a:rPr>
              <a:t> продук-тов разложения органических остатков;</a:t>
            </a:r>
          </a:p>
        </p:txBody>
      </p:sp>
      <p:sp>
        <p:nvSpPr>
          <p:cNvPr id="10244" name="Номер слайда 1"/>
          <p:cNvSpPr>
            <a:spLocks noGrp="1"/>
          </p:cNvSpPr>
          <p:nvPr>
            <p:ph type="sldNum" sz="quarter" idx="12"/>
          </p:nvPr>
        </p:nvSpPr>
        <p:spPr>
          <a:noFill/>
          <a:ln>
            <a:miter lim="800000"/>
            <a:headEnd/>
            <a:tailEnd/>
          </a:ln>
        </p:spPr>
        <p:txBody>
          <a:bodyPr/>
          <a:lstStyle/>
          <a:p>
            <a:fld id="{59F7B81B-09FC-4801-828F-13A338D79DB6}" type="slidenum">
              <a:rPr lang="ru-RU" altLang="en-US" smtClean="0"/>
              <a:pPr/>
              <a:t>8</a:t>
            </a:fld>
            <a:endParaRPr lang="ru-RU" altLang="en-US" smtClean="0"/>
          </a:p>
        </p:txBody>
      </p:sp>
      <p:pic>
        <p:nvPicPr>
          <p:cNvPr id="10245" name="Picture 5"/>
          <p:cNvPicPr>
            <a:picLocks noChangeAspect="1" noChangeArrowheads="1"/>
          </p:cNvPicPr>
          <p:nvPr/>
        </p:nvPicPr>
        <p:blipFill>
          <a:blip r:embed="rId2"/>
          <a:srcRect/>
          <a:stretch>
            <a:fillRect/>
          </a:stretch>
        </p:blipFill>
        <p:spPr bwMode="auto">
          <a:xfrm>
            <a:off x="6288088" y="1484313"/>
            <a:ext cx="2555875" cy="3097212"/>
          </a:xfrm>
          <a:prstGeom prst="rect">
            <a:avLst/>
          </a:prstGeom>
          <a:noFill/>
          <a:ln w="9525">
            <a:noFill/>
            <a:miter lim="800000"/>
            <a:headEnd/>
            <a:tailEnd/>
          </a:ln>
        </p:spPr>
      </p:pic>
      <p:sp>
        <p:nvSpPr>
          <p:cNvPr id="10246" name="Прямоугольник 3"/>
          <p:cNvSpPr>
            <a:spLocks noChangeArrowheads="1"/>
          </p:cNvSpPr>
          <p:nvPr/>
        </p:nvSpPr>
        <p:spPr bwMode="auto">
          <a:xfrm>
            <a:off x="6288088" y="4581525"/>
            <a:ext cx="2555875" cy="830263"/>
          </a:xfrm>
          <a:prstGeom prst="rect">
            <a:avLst/>
          </a:prstGeom>
          <a:noFill/>
          <a:ln w="9525">
            <a:noFill/>
            <a:miter lim="800000"/>
            <a:headEnd/>
            <a:tailEnd/>
          </a:ln>
        </p:spPr>
        <p:txBody>
          <a:bodyPr>
            <a:spAutoFit/>
          </a:bodyPr>
          <a:lstStyle/>
          <a:p>
            <a:pPr algn="ctr"/>
            <a:r>
              <a:rPr lang="en-US" altLang="ru-RU" sz="2400" b="1" i="1">
                <a:latin typeface="Times New Roman" pitchFamily="18" charset="0"/>
                <a:cs typeface="Times New Roman" pitchFamily="18" charset="0"/>
              </a:rPr>
              <a:t>Friedhelm Korte</a:t>
            </a:r>
          </a:p>
          <a:p>
            <a:pPr algn="ctr"/>
            <a:r>
              <a:rPr lang="en-US" altLang="ru-RU" sz="2400">
                <a:latin typeface="Times New Roman" pitchFamily="18" charset="0"/>
                <a:cs typeface="Times New Roman" pitchFamily="18" charset="0"/>
              </a:rPr>
              <a:t> (1923-2013)</a:t>
            </a:r>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95288" y="620713"/>
            <a:ext cx="8027987" cy="647700"/>
          </a:xfrm>
        </p:spPr>
        <p:txBody>
          <a:bodyPr/>
          <a:lstStyle/>
          <a:p>
            <a:pPr algn="ctr" eaLnBrk="1" hangingPunct="1"/>
            <a:r>
              <a:rPr lang="ru-RU" altLang="en-US" sz="3600" b="1" smtClean="0">
                <a:solidFill>
                  <a:schemeClr val="tx1"/>
                </a:solidFill>
              </a:rPr>
              <a:t>Гумус</a:t>
            </a:r>
          </a:p>
        </p:txBody>
      </p:sp>
      <p:sp>
        <p:nvSpPr>
          <p:cNvPr id="11267" name="Rectangle 3"/>
          <p:cNvSpPr>
            <a:spLocks noGrp="1" noChangeArrowheads="1"/>
          </p:cNvSpPr>
          <p:nvPr>
            <p:ph type="body" idx="1"/>
          </p:nvPr>
        </p:nvSpPr>
        <p:spPr>
          <a:xfrm>
            <a:off x="323850" y="1484313"/>
            <a:ext cx="6048375" cy="5040312"/>
          </a:xfrm>
        </p:spPr>
        <p:txBody>
          <a:bodyPr/>
          <a:lstStyle/>
          <a:p>
            <a:pPr eaLnBrk="1" hangingPunct="1">
              <a:lnSpc>
                <a:spcPct val="105000"/>
              </a:lnSpc>
              <a:spcBef>
                <a:spcPct val="0"/>
              </a:spcBef>
            </a:pPr>
            <a:r>
              <a:rPr lang="ru-RU" altLang="en-US" smtClean="0">
                <a:latin typeface="Times New Roman" pitchFamily="18" charset="0"/>
              </a:rPr>
              <a:t>как полагал </a:t>
            </a:r>
            <a:r>
              <a:rPr lang="ru-RU" altLang="en-US" b="1" smtClean="0">
                <a:latin typeface="Times New Roman" pitchFamily="18" charset="0"/>
              </a:rPr>
              <a:t>Сельман Абрахам Ваксман</a:t>
            </a:r>
            <a:r>
              <a:rPr lang="ru-RU" altLang="en-US" smtClean="0">
                <a:latin typeface="Times New Roman" pitchFamily="18" charset="0"/>
              </a:rPr>
              <a:t>, американский микробио-лог и биохимик, гумус – сложный агрегат аморфных веществ, окра-шенных в коричневый или тёмно-бурый цвет, получившийся путём разложения микроорганизмами растительных и животных остат-ков при аэробных или анаэробных условиях в почве, компостах, тор-фяных болотах и водных бассейнах.</a:t>
            </a:r>
          </a:p>
          <a:p>
            <a:pPr eaLnBrk="1" hangingPunct="1">
              <a:lnSpc>
                <a:spcPct val="110000"/>
              </a:lnSpc>
              <a:spcBef>
                <a:spcPct val="0"/>
              </a:spcBef>
            </a:pPr>
            <a:endParaRPr lang="ru-RU" altLang="en-US" smtClean="0">
              <a:latin typeface="Times New Roman" pitchFamily="18" charset="0"/>
            </a:endParaRPr>
          </a:p>
        </p:txBody>
      </p:sp>
      <p:pic>
        <p:nvPicPr>
          <p:cNvPr id="11268" name="Picture 5" descr="Картинки по запросу"/>
          <p:cNvPicPr>
            <a:picLocks noChangeAspect="1" noChangeArrowheads="1"/>
          </p:cNvPicPr>
          <p:nvPr/>
        </p:nvPicPr>
        <p:blipFill>
          <a:blip r:embed="rId2"/>
          <a:srcRect/>
          <a:stretch>
            <a:fillRect/>
          </a:stretch>
        </p:blipFill>
        <p:spPr bwMode="auto">
          <a:xfrm>
            <a:off x="6526213" y="1484313"/>
            <a:ext cx="2298700" cy="3024187"/>
          </a:xfrm>
          <a:prstGeom prst="rect">
            <a:avLst/>
          </a:prstGeom>
          <a:noFill/>
          <a:ln w="9525">
            <a:noFill/>
            <a:miter lim="800000"/>
            <a:headEnd/>
            <a:tailEnd/>
          </a:ln>
        </p:spPr>
      </p:pic>
      <p:sp>
        <p:nvSpPr>
          <p:cNvPr id="11269" name="Прямоугольник 1"/>
          <p:cNvSpPr>
            <a:spLocks noChangeArrowheads="1"/>
          </p:cNvSpPr>
          <p:nvPr/>
        </p:nvSpPr>
        <p:spPr bwMode="auto">
          <a:xfrm>
            <a:off x="6526213" y="4581525"/>
            <a:ext cx="2278062" cy="1570038"/>
          </a:xfrm>
          <a:prstGeom prst="rect">
            <a:avLst/>
          </a:prstGeom>
          <a:noFill/>
          <a:ln w="9525">
            <a:noFill/>
            <a:miter lim="800000"/>
            <a:headEnd/>
            <a:tailEnd/>
          </a:ln>
        </p:spPr>
        <p:txBody>
          <a:bodyPr>
            <a:spAutoFit/>
          </a:bodyPr>
          <a:lstStyle/>
          <a:p>
            <a:pPr algn="ctr"/>
            <a:r>
              <a:rPr lang="en-US" altLang="en-US" sz="2400" b="1" i="1">
                <a:latin typeface="Times New Roman" pitchFamily="18" charset="0"/>
              </a:rPr>
              <a:t>Selman Abraham Waksman</a:t>
            </a:r>
            <a:endParaRPr lang="ru-RU" altLang="en-US" sz="2400" b="1" i="1">
              <a:latin typeface="Times New Roman" pitchFamily="18" charset="0"/>
            </a:endParaRPr>
          </a:p>
          <a:p>
            <a:pPr algn="ctr"/>
            <a:r>
              <a:rPr lang="ru-RU" altLang="en-US" sz="2400">
                <a:latin typeface="Times New Roman" pitchFamily="18" charset="0"/>
              </a:rPr>
              <a:t>(1888-</a:t>
            </a:r>
            <a:r>
              <a:rPr lang="en-US" altLang="en-US" sz="2400">
                <a:latin typeface="Times New Roman" pitchFamily="18" charset="0"/>
              </a:rPr>
              <a:t>1973</a:t>
            </a:r>
            <a:r>
              <a:rPr lang="ru-RU" altLang="en-US" sz="2400">
                <a:latin typeface="Times New Roman" pitchFamily="18" charset="0"/>
              </a:rPr>
              <a:t>)</a:t>
            </a:r>
          </a:p>
        </p:txBody>
      </p:sp>
      <p:sp>
        <p:nvSpPr>
          <p:cNvPr id="11270" name="Номер слайда 1"/>
          <p:cNvSpPr>
            <a:spLocks noGrp="1"/>
          </p:cNvSpPr>
          <p:nvPr>
            <p:ph type="sldNum" sz="quarter" idx="12"/>
          </p:nvPr>
        </p:nvSpPr>
        <p:spPr>
          <a:noFill/>
          <a:ln>
            <a:miter lim="800000"/>
            <a:headEnd/>
            <a:tailEnd/>
          </a:ln>
        </p:spPr>
        <p:txBody>
          <a:bodyPr/>
          <a:lstStyle/>
          <a:p>
            <a:fld id="{558192F1-FA6E-429F-9318-47C49E2468E1}" type="slidenum">
              <a:rPr lang="ru-RU" altLang="en-US" smtClean="0"/>
              <a:pPr/>
              <a:t>9</a:t>
            </a:fld>
            <a:endParaRPr lang="ru-RU" altLang="en-US" smtClean="0"/>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95288" y="620713"/>
            <a:ext cx="8027987" cy="647700"/>
          </a:xfrm>
        </p:spPr>
        <p:txBody>
          <a:bodyPr/>
          <a:lstStyle/>
          <a:p>
            <a:pPr algn="ctr" eaLnBrk="1" hangingPunct="1"/>
            <a:r>
              <a:rPr lang="ru-RU" altLang="en-US" sz="3600" b="1" smtClean="0">
                <a:solidFill>
                  <a:schemeClr val="tx1"/>
                </a:solidFill>
              </a:rPr>
              <a:t>Гумус</a:t>
            </a:r>
          </a:p>
        </p:txBody>
      </p:sp>
      <p:sp>
        <p:nvSpPr>
          <p:cNvPr id="12291" name="Rectangle 3"/>
          <p:cNvSpPr>
            <a:spLocks noGrp="1" noChangeArrowheads="1"/>
          </p:cNvSpPr>
          <p:nvPr>
            <p:ph type="body" idx="1"/>
          </p:nvPr>
        </p:nvSpPr>
        <p:spPr>
          <a:xfrm>
            <a:off x="827088" y="1484313"/>
            <a:ext cx="7705725" cy="2881312"/>
          </a:xfrm>
        </p:spPr>
        <p:txBody>
          <a:bodyPr/>
          <a:lstStyle/>
          <a:p>
            <a:pPr marL="0" indent="0" algn="just" eaLnBrk="1" hangingPunct="1">
              <a:lnSpc>
                <a:spcPct val="105000"/>
              </a:lnSpc>
              <a:spcBef>
                <a:spcPct val="0"/>
              </a:spcBef>
              <a:buFont typeface="Wingdings" pitchFamily="2" charset="2"/>
              <a:buNone/>
            </a:pPr>
            <a:r>
              <a:rPr lang="ru-RU" altLang="en-US" smtClean="0">
                <a:latin typeface="Times New Roman" pitchFamily="18" charset="0"/>
              </a:rPr>
              <a:t>Другими словами, как считал С. А. Ваксман, гумус – совокупность органических веществ, претерпевающих различные стадии разложения и синтеза, а не определенная стадия разложения органического материала;</a:t>
            </a:r>
          </a:p>
        </p:txBody>
      </p:sp>
      <p:sp>
        <p:nvSpPr>
          <p:cNvPr id="12292" name="Номер слайда 1"/>
          <p:cNvSpPr>
            <a:spLocks noGrp="1"/>
          </p:cNvSpPr>
          <p:nvPr>
            <p:ph type="sldNum" sz="quarter" idx="12"/>
          </p:nvPr>
        </p:nvSpPr>
        <p:spPr>
          <a:noFill/>
          <a:ln>
            <a:miter lim="800000"/>
            <a:headEnd/>
            <a:tailEnd/>
          </a:ln>
        </p:spPr>
        <p:txBody>
          <a:bodyPr/>
          <a:lstStyle/>
          <a:p>
            <a:fld id="{8E2E4587-9B3A-419B-8599-08082BFB1F44}" type="slidenum">
              <a:rPr lang="ru-RU" altLang="en-US" smtClean="0"/>
              <a:pPr/>
              <a:t>10</a:t>
            </a:fld>
            <a:endParaRPr lang="ru-RU" altLang="en-US" smtClean="0"/>
          </a:p>
        </p:txBody>
      </p:sp>
      <p:pic>
        <p:nvPicPr>
          <p:cNvPr id="12293" name="Picture 6" descr="Картинки по запросу Гумус"/>
          <p:cNvPicPr>
            <a:picLocks noChangeAspect="1" noChangeArrowheads="1"/>
          </p:cNvPicPr>
          <p:nvPr/>
        </p:nvPicPr>
        <p:blipFill>
          <a:blip r:embed="rId2"/>
          <a:srcRect/>
          <a:stretch>
            <a:fillRect/>
          </a:stretch>
        </p:blipFill>
        <p:spPr bwMode="auto">
          <a:xfrm>
            <a:off x="2916238" y="3852863"/>
            <a:ext cx="3654425" cy="2716212"/>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68313" y="333375"/>
            <a:ext cx="8064500" cy="935038"/>
          </a:xfrm>
        </p:spPr>
        <p:txBody>
          <a:bodyPr/>
          <a:lstStyle/>
          <a:p>
            <a:pPr algn="ctr" eaLnBrk="1" hangingPunct="1"/>
            <a:r>
              <a:rPr lang="ru-RU" altLang="en-US" sz="3600" b="1" smtClean="0">
                <a:solidFill>
                  <a:schemeClr val="tx1"/>
                </a:solidFill>
              </a:rPr>
              <a:t>Гумус</a:t>
            </a:r>
          </a:p>
        </p:txBody>
      </p:sp>
      <p:sp>
        <p:nvSpPr>
          <p:cNvPr id="13315" name="Rectangle 3"/>
          <p:cNvSpPr>
            <a:spLocks noGrp="1" noChangeArrowheads="1"/>
          </p:cNvSpPr>
          <p:nvPr>
            <p:ph type="body" idx="1"/>
          </p:nvPr>
        </p:nvSpPr>
        <p:spPr>
          <a:xfrm>
            <a:off x="468313" y="1484313"/>
            <a:ext cx="5688012" cy="5113337"/>
          </a:xfrm>
        </p:spPr>
        <p:txBody>
          <a:bodyPr/>
          <a:lstStyle/>
          <a:p>
            <a:pPr algn="just" eaLnBrk="1" hangingPunct="1">
              <a:lnSpc>
                <a:spcPct val="120000"/>
              </a:lnSpc>
            </a:pPr>
            <a:r>
              <a:rPr lang="ru-RU" altLang="en-US" b="1" smtClean="0">
                <a:latin typeface="Times New Roman" pitchFamily="18" charset="0"/>
              </a:rPr>
              <a:t>Мария Ивановна Дергачева </a:t>
            </a:r>
            <a:r>
              <a:rPr lang="ru-RU" altLang="en-US" smtClean="0">
                <a:latin typeface="Times New Roman" pitchFamily="18" charset="0"/>
              </a:rPr>
              <a:t>рассматривает гумус как систему педогенных разновозрастных веществ, которым свойственны динамичность состояния, цикличность внутрисистемных превращений и вследствие этого динамично-устойчивый тип существования в годовом цикле развития почв;</a:t>
            </a:r>
          </a:p>
        </p:txBody>
      </p:sp>
      <p:sp>
        <p:nvSpPr>
          <p:cNvPr id="13316" name="Номер слайда 1"/>
          <p:cNvSpPr>
            <a:spLocks noGrp="1"/>
          </p:cNvSpPr>
          <p:nvPr>
            <p:ph type="sldNum" sz="quarter" idx="12"/>
          </p:nvPr>
        </p:nvSpPr>
        <p:spPr>
          <a:noFill/>
          <a:ln>
            <a:miter lim="800000"/>
            <a:headEnd/>
            <a:tailEnd/>
          </a:ln>
        </p:spPr>
        <p:txBody>
          <a:bodyPr/>
          <a:lstStyle/>
          <a:p>
            <a:fld id="{33E4143C-AED3-4E24-80AF-04D28F4AB546}" type="slidenum">
              <a:rPr lang="ru-RU" altLang="en-US" smtClean="0"/>
              <a:pPr/>
              <a:t>11</a:t>
            </a:fld>
            <a:endParaRPr lang="ru-RU" altLang="en-US" smtClean="0"/>
          </a:p>
        </p:txBody>
      </p:sp>
      <p:pic>
        <p:nvPicPr>
          <p:cNvPr id="13317" name="Picture 6"/>
          <p:cNvPicPr>
            <a:picLocks noChangeAspect="1" noChangeArrowheads="1"/>
          </p:cNvPicPr>
          <p:nvPr/>
        </p:nvPicPr>
        <p:blipFill>
          <a:blip r:embed="rId2"/>
          <a:srcRect/>
          <a:stretch>
            <a:fillRect/>
          </a:stretch>
        </p:blipFill>
        <p:spPr bwMode="auto">
          <a:xfrm>
            <a:off x="6329363" y="1484313"/>
            <a:ext cx="2592387" cy="3532187"/>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95288" y="549275"/>
            <a:ext cx="8137525" cy="792163"/>
          </a:xfrm>
        </p:spPr>
        <p:txBody>
          <a:bodyPr/>
          <a:lstStyle/>
          <a:p>
            <a:pPr algn="ctr" eaLnBrk="1" hangingPunct="1"/>
            <a:r>
              <a:rPr lang="ru-RU" altLang="en-US" sz="3600" b="1" smtClean="0">
                <a:solidFill>
                  <a:schemeClr val="tx1"/>
                </a:solidFill>
              </a:rPr>
              <a:t>Гумус</a:t>
            </a:r>
          </a:p>
        </p:txBody>
      </p:sp>
      <p:sp>
        <p:nvSpPr>
          <p:cNvPr id="14339" name="Rectangle 3"/>
          <p:cNvSpPr>
            <a:spLocks noGrp="1" noChangeArrowheads="1"/>
          </p:cNvSpPr>
          <p:nvPr>
            <p:ph type="body" idx="1"/>
          </p:nvPr>
        </p:nvSpPr>
        <p:spPr>
          <a:xfrm>
            <a:off x="395288" y="1557338"/>
            <a:ext cx="4392612" cy="4967287"/>
          </a:xfrm>
        </p:spPr>
        <p:txBody>
          <a:bodyPr/>
          <a:lstStyle/>
          <a:p>
            <a:pPr eaLnBrk="1" hangingPunct="1">
              <a:lnSpc>
                <a:spcPct val="125000"/>
              </a:lnSpc>
              <a:spcBef>
                <a:spcPct val="0"/>
              </a:spcBef>
            </a:pPr>
            <a:r>
              <a:rPr lang="ru-RU" altLang="en-US" smtClean="0">
                <a:latin typeface="Times New Roman" pitchFamily="18" charset="0"/>
              </a:rPr>
              <a:t>Наиболее образное определение гумусу дал </a:t>
            </a:r>
            <a:r>
              <a:rPr lang="ru-RU" altLang="en-US" b="1" smtClean="0">
                <a:latin typeface="Times New Roman" pitchFamily="18" charset="0"/>
              </a:rPr>
              <a:t>Сергей Александрович Вильде </a:t>
            </a:r>
            <a:r>
              <a:rPr lang="ru-RU" altLang="en-US" smtClean="0">
                <a:latin typeface="Times New Roman" pitchFamily="18" charset="0"/>
              </a:rPr>
              <a:t>(1971). </a:t>
            </a:r>
          </a:p>
        </p:txBody>
      </p:sp>
      <p:sp>
        <p:nvSpPr>
          <p:cNvPr id="14340" name="Номер слайда 1"/>
          <p:cNvSpPr>
            <a:spLocks noGrp="1"/>
          </p:cNvSpPr>
          <p:nvPr>
            <p:ph type="sldNum" sz="quarter" idx="12"/>
          </p:nvPr>
        </p:nvSpPr>
        <p:spPr>
          <a:noFill/>
          <a:ln>
            <a:miter lim="800000"/>
            <a:headEnd/>
            <a:tailEnd/>
          </a:ln>
        </p:spPr>
        <p:txBody>
          <a:bodyPr/>
          <a:lstStyle/>
          <a:p>
            <a:fld id="{9A39FE2E-52B5-45B0-8320-1BC38280C735}" type="slidenum">
              <a:rPr lang="ru-RU" altLang="en-US" smtClean="0"/>
              <a:pPr/>
              <a:t>12</a:t>
            </a:fld>
            <a:endParaRPr lang="ru-RU" altLang="en-US" smtClean="0"/>
          </a:p>
        </p:txBody>
      </p:sp>
      <p:pic>
        <p:nvPicPr>
          <p:cNvPr id="14341" name="Picture 2"/>
          <p:cNvPicPr>
            <a:picLocks noChangeAspect="1" noChangeArrowheads="1"/>
          </p:cNvPicPr>
          <p:nvPr/>
        </p:nvPicPr>
        <p:blipFill>
          <a:blip r:embed="rId2"/>
          <a:srcRect/>
          <a:stretch>
            <a:fillRect/>
          </a:stretch>
        </p:blipFill>
        <p:spPr bwMode="auto">
          <a:xfrm>
            <a:off x="5651500" y="1458913"/>
            <a:ext cx="2855913" cy="3625850"/>
          </a:xfrm>
          <a:prstGeom prst="rect">
            <a:avLst/>
          </a:prstGeom>
          <a:noFill/>
          <a:ln w="9525">
            <a:noFill/>
            <a:miter lim="800000"/>
            <a:headEnd/>
            <a:tailEnd/>
          </a:ln>
        </p:spPr>
      </p:pic>
      <p:sp>
        <p:nvSpPr>
          <p:cNvPr id="14342" name="Прямоугольник 1"/>
          <p:cNvSpPr>
            <a:spLocks noChangeArrowheads="1"/>
          </p:cNvSpPr>
          <p:nvPr/>
        </p:nvSpPr>
        <p:spPr bwMode="auto">
          <a:xfrm>
            <a:off x="5435600" y="5080000"/>
            <a:ext cx="3240088" cy="1570038"/>
          </a:xfrm>
          <a:prstGeom prst="rect">
            <a:avLst/>
          </a:prstGeom>
          <a:noFill/>
          <a:ln w="9525">
            <a:noFill/>
            <a:miter lim="800000"/>
            <a:headEnd/>
            <a:tailEnd/>
          </a:ln>
        </p:spPr>
        <p:txBody>
          <a:bodyPr>
            <a:spAutoFit/>
          </a:bodyPr>
          <a:lstStyle/>
          <a:p>
            <a:pPr algn="ctr"/>
            <a:r>
              <a:rPr lang="en-US" altLang="ru-RU" sz="2400" b="1" i="1">
                <a:latin typeface="Times New Roman" pitchFamily="18" charset="0"/>
                <a:cs typeface="Times New Roman" pitchFamily="18" charset="0"/>
              </a:rPr>
              <a:t>Sergey Alexandrovich </a:t>
            </a:r>
            <a:r>
              <a:rPr lang="en-US" altLang="ru-RU" sz="2400">
                <a:latin typeface="Times New Roman" pitchFamily="18" charset="0"/>
                <a:cs typeface="Times New Roman" pitchFamily="18" charset="0"/>
              </a:rPr>
              <a:t>(</a:t>
            </a:r>
            <a:r>
              <a:rPr lang="en-US" altLang="ru-RU" sz="2400" b="1" i="1">
                <a:latin typeface="Times New Roman" pitchFamily="18" charset="0"/>
                <a:cs typeface="Times New Roman" pitchFamily="18" charset="0"/>
              </a:rPr>
              <a:t>Sergius Alexander</a:t>
            </a:r>
            <a:r>
              <a:rPr lang="en-US" altLang="ru-RU" sz="2400">
                <a:latin typeface="Times New Roman" pitchFamily="18" charset="0"/>
                <a:cs typeface="Times New Roman" pitchFamily="18" charset="0"/>
              </a:rPr>
              <a:t>) </a:t>
            </a:r>
            <a:r>
              <a:rPr lang="en-US" altLang="ru-RU" sz="2400" b="1" i="1">
                <a:latin typeface="Times New Roman" pitchFamily="18" charset="0"/>
                <a:cs typeface="Times New Roman" pitchFamily="18" charset="0"/>
              </a:rPr>
              <a:t>Wilde</a:t>
            </a:r>
            <a:endParaRPr lang="ru-RU" altLang="ru-RU" sz="2400" b="1" i="1">
              <a:latin typeface="Times New Roman" pitchFamily="18" charset="0"/>
              <a:cs typeface="Times New Roman" pitchFamily="18" charset="0"/>
            </a:endParaRPr>
          </a:p>
          <a:p>
            <a:pPr algn="ctr"/>
            <a:r>
              <a:rPr lang="en-US" altLang="ru-RU" sz="2400">
                <a:latin typeface="Times New Roman" pitchFamily="18" charset="0"/>
                <a:cs typeface="Times New Roman" pitchFamily="18" charset="0"/>
              </a:rPr>
              <a:t>(1898-1981) </a:t>
            </a:r>
            <a:endParaRPr lang="ru-RU" altLang="ru-RU" sz="240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549275"/>
            <a:ext cx="8137525" cy="792163"/>
          </a:xfrm>
        </p:spPr>
        <p:txBody>
          <a:bodyPr/>
          <a:lstStyle/>
          <a:p>
            <a:pPr algn="ctr" eaLnBrk="1" hangingPunct="1"/>
            <a:r>
              <a:rPr lang="ru-RU" altLang="en-US" sz="3600" b="1" smtClean="0">
                <a:solidFill>
                  <a:schemeClr val="tx1"/>
                </a:solidFill>
              </a:rPr>
              <a:t>Гумус</a:t>
            </a:r>
          </a:p>
        </p:txBody>
      </p:sp>
      <p:sp>
        <p:nvSpPr>
          <p:cNvPr id="15363" name="Rectangle 3"/>
          <p:cNvSpPr>
            <a:spLocks noGrp="1" noChangeArrowheads="1"/>
          </p:cNvSpPr>
          <p:nvPr>
            <p:ph type="body" idx="1"/>
          </p:nvPr>
        </p:nvSpPr>
        <p:spPr>
          <a:xfrm>
            <a:off x="684213" y="1557338"/>
            <a:ext cx="7920037" cy="4751387"/>
          </a:xfrm>
        </p:spPr>
        <p:txBody>
          <a:bodyPr/>
          <a:lstStyle/>
          <a:p>
            <a:pPr marL="0" indent="0" algn="just" eaLnBrk="1" hangingPunct="1">
              <a:lnSpc>
                <a:spcPct val="110000"/>
              </a:lnSpc>
              <a:spcBef>
                <a:spcPct val="0"/>
              </a:spcBef>
              <a:buFont typeface="Wingdings" pitchFamily="2" charset="2"/>
              <a:buNone/>
            </a:pPr>
            <a:r>
              <a:rPr lang="ru-RU" altLang="en-US" smtClean="0">
                <a:latin typeface="Times New Roman" pitchFamily="18" charset="0"/>
              </a:rPr>
              <a:t>Перевод высказывания этого учёного звучит следующим образом: «Гумус — что это такое? Душа почвы. Продукт и источник жизни. Посредник опавших листьев и соли земли. Часть круговорота природы ... река, которая впадает в себя же; река жизни, передающая энергию из почвы в растения, а затем в животных и обратно в почву. Один из тёмных компонентов почвы, который все ещё остается им, несмотря на электронные анализы» (1971).</a:t>
            </a:r>
          </a:p>
        </p:txBody>
      </p:sp>
      <p:sp>
        <p:nvSpPr>
          <p:cNvPr id="15364" name="Номер слайда 1"/>
          <p:cNvSpPr>
            <a:spLocks noGrp="1"/>
          </p:cNvSpPr>
          <p:nvPr>
            <p:ph type="sldNum" sz="quarter" idx="12"/>
          </p:nvPr>
        </p:nvSpPr>
        <p:spPr>
          <a:noFill/>
          <a:ln>
            <a:miter lim="800000"/>
            <a:headEnd/>
            <a:tailEnd/>
          </a:ln>
        </p:spPr>
        <p:txBody>
          <a:bodyPr/>
          <a:lstStyle/>
          <a:p>
            <a:fld id="{24012CB7-575E-475B-AD85-E7E4B38919CC}" type="slidenum">
              <a:rPr lang="ru-RU" altLang="en-US" smtClean="0"/>
              <a:pPr/>
              <a:t>13</a:t>
            </a:fld>
            <a:endParaRPr lang="ru-RU" altLang="en-US" smtClean="0"/>
          </a:p>
        </p:txBody>
      </p:sp>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522288" y="1557338"/>
            <a:ext cx="5921375" cy="4967287"/>
          </a:xfrm>
          <a:solidFill>
            <a:srgbClr val="FFFFFF"/>
          </a:solidFill>
        </p:spPr>
        <p:txBody>
          <a:bodyPr/>
          <a:lstStyle/>
          <a:p>
            <a:pPr algn="just" eaLnBrk="1" hangingPunct="1">
              <a:lnSpc>
                <a:spcPct val="105000"/>
              </a:lnSpc>
            </a:pPr>
            <a:r>
              <a:rPr lang="ru-RU" altLang="en-US" sz="2800" b="1" smtClean="0">
                <a:solidFill>
                  <a:schemeClr val="tx1"/>
                </a:solidFill>
                <a:latin typeface="Times New Roman" pitchFamily="18" charset="0"/>
              </a:rPr>
              <a:t>Вера Владимировна Пономарёва </a:t>
            </a:r>
            <a:r>
              <a:rPr lang="ru-RU" altLang="en-US" sz="2800" smtClean="0">
                <a:solidFill>
                  <a:schemeClr val="tx1"/>
                </a:solidFill>
                <a:latin typeface="Times New Roman" pitchFamily="18" charset="0"/>
              </a:rPr>
              <a:t>и </a:t>
            </a:r>
            <a:r>
              <a:rPr lang="ru-RU" altLang="en-US" sz="2800" b="1" smtClean="0">
                <a:solidFill>
                  <a:schemeClr val="tx1"/>
                </a:solidFill>
                <a:latin typeface="Times New Roman" pitchFamily="18" charset="0"/>
              </a:rPr>
              <a:t>Татьяна Алексеевна Плотникова </a:t>
            </a:r>
            <a:r>
              <a:rPr lang="ru-RU" altLang="en-US" sz="2800" smtClean="0">
                <a:solidFill>
                  <a:schemeClr val="tx1"/>
                </a:solidFill>
                <a:latin typeface="Times New Roman" pitchFamily="18" charset="0"/>
              </a:rPr>
              <a:t>писали: «Нередко, говоря о том, что такое гумус, ограничиваются определением, что это специфи-ческий продукт биохимического превращения растительных и животных остатков, более сложный и устойчивый к разложению, чем органические остатки, из которых он образовался. </a:t>
            </a:r>
          </a:p>
        </p:txBody>
      </p:sp>
      <p:sp>
        <p:nvSpPr>
          <p:cNvPr id="16387" name="Номер слайда 1"/>
          <p:cNvSpPr>
            <a:spLocks noGrp="1"/>
          </p:cNvSpPr>
          <p:nvPr>
            <p:ph type="sldNum" sz="quarter" idx="12"/>
          </p:nvPr>
        </p:nvSpPr>
        <p:spPr>
          <a:noFill/>
          <a:ln>
            <a:miter lim="800000"/>
            <a:headEnd/>
            <a:tailEnd/>
          </a:ln>
        </p:spPr>
        <p:txBody>
          <a:bodyPr/>
          <a:lstStyle/>
          <a:p>
            <a:fld id="{059DDE61-8154-44C0-83A0-A2FEBBBB8166}" type="slidenum">
              <a:rPr lang="ru-RU" altLang="en-US" smtClean="0"/>
              <a:pPr/>
              <a:t>14</a:t>
            </a:fld>
            <a:endParaRPr lang="ru-RU" altLang="en-US" smtClean="0"/>
          </a:p>
        </p:txBody>
      </p:sp>
      <p:pic>
        <p:nvPicPr>
          <p:cNvPr id="16388" name="Picture 5" descr="Картинки по запросу Пономарёва В. В., почвовед"/>
          <p:cNvPicPr>
            <a:picLocks noChangeAspect="1" noChangeArrowheads="1"/>
          </p:cNvPicPr>
          <p:nvPr/>
        </p:nvPicPr>
        <p:blipFill>
          <a:blip r:embed="rId2"/>
          <a:srcRect/>
          <a:stretch>
            <a:fillRect/>
          </a:stretch>
        </p:blipFill>
        <p:spPr bwMode="auto">
          <a:xfrm>
            <a:off x="6637338" y="1557338"/>
            <a:ext cx="2255837" cy="3167062"/>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539750" y="1470025"/>
            <a:ext cx="7993063" cy="4838700"/>
          </a:xfrm>
          <a:solidFill>
            <a:srgbClr val="FFFFFF"/>
          </a:solidFill>
        </p:spPr>
        <p:txBody>
          <a:bodyPr/>
          <a:lstStyle/>
          <a:p>
            <a:pPr algn="just" eaLnBrk="1" hangingPunct="1">
              <a:lnSpc>
                <a:spcPct val="114000"/>
              </a:lnSpc>
            </a:pPr>
            <a:r>
              <a:rPr lang="ru-RU" altLang="en-US" sz="2800" smtClean="0">
                <a:solidFill>
                  <a:schemeClr val="tx1"/>
                </a:solidFill>
                <a:latin typeface="Times New Roman" pitchFamily="18" charset="0"/>
              </a:rPr>
              <a:t>Иногда говорят, что гумус – промежуточный продукт разложения органических остатков. Оба определения, особенно второе, нельзя считать правильными. Говоря о происхождении и природе гумуса, нельзя ограничиваться лишь биохимической стороной вопроса: у него есть очень важная </a:t>
            </a:r>
            <a:r>
              <a:rPr lang="ru-RU" altLang="en-US" sz="2800" b="1" smtClean="0">
                <a:solidFill>
                  <a:schemeClr val="tx1"/>
                </a:solidFill>
                <a:latin typeface="Times New Roman" pitchFamily="18" charset="0"/>
              </a:rPr>
              <a:t>экологическая сторона</a:t>
            </a:r>
            <a:r>
              <a:rPr lang="ru-RU" altLang="en-US" sz="2800" smtClean="0">
                <a:solidFill>
                  <a:schemeClr val="tx1"/>
                </a:solidFill>
                <a:latin typeface="Times New Roman" pitchFamily="18" charset="0"/>
              </a:rPr>
              <a:t>, которая заставляет отвечать не только на вопрос, что есть гумус, но и почему, для чего в поверхностном слое суши Земли образуется и накапливается гумус».</a:t>
            </a:r>
          </a:p>
        </p:txBody>
      </p:sp>
      <p:sp>
        <p:nvSpPr>
          <p:cNvPr id="17411" name="Номер слайда 1"/>
          <p:cNvSpPr>
            <a:spLocks noGrp="1"/>
          </p:cNvSpPr>
          <p:nvPr>
            <p:ph type="sldNum" sz="quarter" idx="12"/>
          </p:nvPr>
        </p:nvSpPr>
        <p:spPr>
          <a:noFill/>
          <a:ln>
            <a:miter lim="800000"/>
            <a:headEnd/>
            <a:tailEnd/>
          </a:ln>
        </p:spPr>
        <p:txBody>
          <a:bodyPr/>
          <a:lstStyle/>
          <a:p>
            <a:fld id="{3D7BA08E-9954-4773-9A3C-45686206D7C8}" type="slidenum">
              <a:rPr lang="ru-RU" altLang="en-US" smtClean="0"/>
              <a:pPr/>
              <a:t>15</a:t>
            </a:fld>
            <a:endParaRPr lang="ru-RU" altLang="en-US" smtClean="0"/>
          </a:p>
        </p:txBody>
      </p: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95288" y="188913"/>
            <a:ext cx="5905500" cy="6408737"/>
          </a:xfrm>
          <a:solidFill>
            <a:schemeClr val="bg1"/>
          </a:solidFill>
        </p:spPr>
        <p:txBody>
          <a:bodyPr/>
          <a:lstStyle/>
          <a:p>
            <a:pPr eaLnBrk="1" hangingPunct="1">
              <a:lnSpc>
                <a:spcPct val="114000"/>
              </a:lnSpc>
            </a:pPr>
            <a:r>
              <a:rPr lang="ru-RU" altLang="en-US" sz="2800" smtClean="0">
                <a:solidFill>
                  <a:schemeClr val="tx1"/>
                </a:solidFill>
                <a:latin typeface="Times New Roman" pitchFamily="18" charset="0"/>
              </a:rPr>
              <a:t>Оригинальной точки зрения придерживался датский лесовод и почвовед </a:t>
            </a:r>
            <a:r>
              <a:rPr lang="ru-RU" altLang="en-US" sz="2800" b="1" smtClean="0">
                <a:solidFill>
                  <a:schemeClr val="tx1"/>
                </a:solidFill>
                <a:latin typeface="Times New Roman" pitchFamily="18" charset="0"/>
              </a:rPr>
              <a:t>Петер Эразм Мюллер</a:t>
            </a:r>
            <a:r>
              <a:rPr lang="ru-RU" altLang="en-US" sz="2800" smtClean="0">
                <a:solidFill>
                  <a:schemeClr val="tx1"/>
                </a:solidFill>
                <a:latin typeface="Times New Roman" pitchFamily="18" charset="0"/>
              </a:rPr>
              <a:t>, который считал, что </a:t>
            </a:r>
            <a:r>
              <a:rPr lang="ru-RU" altLang="en-US" sz="2800" b="1" smtClean="0">
                <a:solidFill>
                  <a:schemeClr val="tx1"/>
                </a:solidFill>
                <a:latin typeface="Times New Roman" pitchFamily="18" charset="0"/>
              </a:rPr>
              <a:t>гумус</a:t>
            </a:r>
            <a:r>
              <a:rPr lang="ru-RU" altLang="en-US" sz="2800" smtClean="0">
                <a:solidFill>
                  <a:schemeClr val="tx1"/>
                </a:solidFill>
                <a:latin typeface="Times New Roman" pitchFamily="18" charset="0"/>
              </a:rPr>
              <a:t> – биологическая система, в которой взаимодействуют органические вещества, минеральные соединения, микрофлора (прокариоты и грибы), микрофауна (протисты и микроскопические беспозвоночные) и растительность, а не совокупность определенных химических соединений</a:t>
            </a:r>
            <a:r>
              <a:rPr lang="en-US" altLang="en-US" sz="2800" smtClean="0">
                <a:solidFill>
                  <a:schemeClr val="tx1"/>
                </a:solidFill>
                <a:latin typeface="Times New Roman" pitchFamily="18" charset="0"/>
              </a:rPr>
              <a:t>.</a:t>
            </a:r>
            <a:endParaRPr lang="ru-RU" altLang="en-US" sz="2800" smtClean="0">
              <a:solidFill>
                <a:schemeClr val="tx1"/>
              </a:solidFill>
              <a:latin typeface="Times New Roman" pitchFamily="18" charset="0"/>
            </a:endParaRPr>
          </a:p>
        </p:txBody>
      </p:sp>
      <p:pic>
        <p:nvPicPr>
          <p:cNvPr id="18435" name="Picture 4" descr="https://upload.wikimedia.org/wikipedia/commons/e/e8/Peter_Erasmus_Mueller_1840-1926.jpg"/>
          <p:cNvPicPr>
            <a:picLocks noChangeAspect="1" noChangeArrowheads="1"/>
          </p:cNvPicPr>
          <p:nvPr/>
        </p:nvPicPr>
        <p:blipFill>
          <a:blip r:embed="rId3"/>
          <a:srcRect/>
          <a:stretch>
            <a:fillRect/>
          </a:stretch>
        </p:blipFill>
        <p:spPr bwMode="auto">
          <a:xfrm>
            <a:off x="6300788" y="333375"/>
            <a:ext cx="2495550" cy="3527425"/>
          </a:xfrm>
          <a:prstGeom prst="rect">
            <a:avLst/>
          </a:prstGeom>
          <a:noFill/>
          <a:ln w="9525">
            <a:noFill/>
            <a:miter lim="800000"/>
            <a:headEnd/>
            <a:tailEnd/>
          </a:ln>
        </p:spPr>
      </p:pic>
      <p:sp>
        <p:nvSpPr>
          <p:cNvPr id="18436" name="Прямоугольник 2"/>
          <p:cNvSpPr>
            <a:spLocks noChangeArrowheads="1"/>
          </p:cNvSpPr>
          <p:nvPr/>
        </p:nvSpPr>
        <p:spPr bwMode="auto">
          <a:xfrm>
            <a:off x="6300788" y="4002088"/>
            <a:ext cx="2554287" cy="1200150"/>
          </a:xfrm>
          <a:prstGeom prst="rect">
            <a:avLst/>
          </a:prstGeom>
          <a:noFill/>
          <a:ln w="9525">
            <a:noFill/>
            <a:miter lim="800000"/>
            <a:headEnd/>
            <a:tailEnd/>
          </a:ln>
        </p:spPr>
        <p:txBody>
          <a:bodyPr>
            <a:spAutoFit/>
          </a:bodyPr>
          <a:lstStyle/>
          <a:p>
            <a:pPr algn="ctr"/>
            <a:r>
              <a:rPr lang="en-US" altLang="en-US" sz="2400" b="1" i="1">
                <a:latin typeface="Times New Roman" pitchFamily="18" charset="0"/>
                <a:cs typeface="Times New Roman" pitchFamily="18" charset="0"/>
              </a:rPr>
              <a:t>Peter Erasmus Müller</a:t>
            </a:r>
            <a:endParaRPr lang="ru-RU" altLang="en-US" sz="2400" b="1" i="1">
              <a:latin typeface="Times New Roman" pitchFamily="18" charset="0"/>
              <a:cs typeface="Times New Roman" pitchFamily="18" charset="0"/>
            </a:endParaRPr>
          </a:p>
          <a:p>
            <a:pPr algn="ctr"/>
            <a:r>
              <a:rPr lang="ru-RU" altLang="en-US" sz="2400">
                <a:latin typeface="Times New Roman" pitchFamily="18" charset="0"/>
                <a:cs typeface="Times New Roman" pitchFamily="18" charset="0"/>
              </a:rPr>
              <a:t>(1840-1926)</a:t>
            </a:r>
          </a:p>
        </p:txBody>
      </p:sp>
      <p:sp>
        <p:nvSpPr>
          <p:cNvPr id="18437" name="Номер слайда 1"/>
          <p:cNvSpPr>
            <a:spLocks noGrp="1"/>
          </p:cNvSpPr>
          <p:nvPr>
            <p:ph type="sldNum" sz="quarter" idx="12"/>
          </p:nvPr>
        </p:nvSpPr>
        <p:spPr>
          <a:noFill/>
          <a:ln>
            <a:miter lim="800000"/>
            <a:headEnd/>
            <a:tailEnd/>
          </a:ln>
        </p:spPr>
        <p:txBody>
          <a:bodyPr/>
          <a:lstStyle/>
          <a:p>
            <a:fld id="{2B38F010-EFB9-4F02-AABD-CD05BDF952F4}" type="slidenum">
              <a:rPr lang="ru-RU" altLang="en-US" smtClean="0"/>
              <a:pPr/>
              <a:t>16</a:t>
            </a:fld>
            <a:endParaRPr lang="ru-RU" altLang="en-US" smtClean="0"/>
          </a:p>
        </p:txBody>
      </p:sp>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620713"/>
            <a:ext cx="8135937" cy="1008062"/>
          </a:xfrm>
          <a:solidFill>
            <a:srgbClr val="FFFFFF"/>
          </a:solidFill>
        </p:spPr>
        <p:txBody>
          <a:bodyPr/>
          <a:lstStyle/>
          <a:p>
            <a:pPr algn="just" eaLnBrk="1" hangingPunct="1">
              <a:lnSpc>
                <a:spcPct val="115000"/>
              </a:lnSpc>
              <a:spcAft>
                <a:spcPts val="600"/>
              </a:spcAft>
            </a:pPr>
            <a:r>
              <a:rPr lang="ru-RU" altLang="en-US" sz="2800" smtClean="0">
                <a:solidFill>
                  <a:schemeClr val="tx1"/>
                </a:solidFill>
                <a:latin typeface="Times New Roman" pitchFamily="18" charset="0"/>
              </a:rPr>
              <a:t>Теперь такой подход можно назвать экологическим.</a:t>
            </a:r>
          </a:p>
        </p:txBody>
      </p:sp>
      <p:sp>
        <p:nvSpPr>
          <p:cNvPr id="19459" name="Номер слайда 1"/>
          <p:cNvSpPr>
            <a:spLocks noGrp="1"/>
          </p:cNvSpPr>
          <p:nvPr>
            <p:ph type="sldNum" sz="quarter" idx="12"/>
          </p:nvPr>
        </p:nvSpPr>
        <p:spPr>
          <a:noFill/>
          <a:ln>
            <a:miter lim="800000"/>
            <a:headEnd/>
            <a:tailEnd/>
          </a:ln>
        </p:spPr>
        <p:txBody>
          <a:bodyPr/>
          <a:lstStyle/>
          <a:p>
            <a:fld id="{EB7F565B-7FD1-48F8-B048-6B70ED46FBDD}" type="slidenum">
              <a:rPr lang="ru-RU" altLang="en-US" smtClean="0"/>
              <a:pPr/>
              <a:t>17</a:t>
            </a:fld>
            <a:endParaRPr lang="ru-RU" altLang="en-US" smtClean="0"/>
          </a:p>
        </p:txBody>
      </p:sp>
      <p:sp>
        <p:nvSpPr>
          <p:cNvPr id="19460" name="Прямоугольник 1"/>
          <p:cNvSpPr>
            <a:spLocks noChangeArrowheads="1"/>
          </p:cNvSpPr>
          <p:nvPr/>
        </p:nvSpPr>
        <p:spPr bwMode="auto">
          <a:xfrm>
            <a:off x="539750" y="1484313"/>
            <a:ext cx="8064500" cy="4832350"/>
          </a:xfrm>
          <a:prstGeom prst="rect">
            <a:avLst/>
          </a:prstGeom>
          <a:noFill/>
          <a:ln w="9525">
            <a:noFill/>
            <a:miter lim="800000"/>
            <a:headEnd/>
            <a:tailEnd/>
          </a:ln>
        </p:spPr>
        <p:txBody>
          <a:bodyPr>
            <a:spAutoFit/>
          </a:bodyPr>
          <a:lstStyle/>
          <a:p>
            <a:pPr algn="just"/>
            <a:r>
              <a:rPr lang="ru-RU" altLang="en-US" sz="2800">
                <a:latin typeface="Times New Roman" pitchFamily="18" charset="0"/>
              </a:rPr>
              <a:t>С позиций экологии процесс гумификации является связующим звеном между совокупностью живых организмов (биоценозом) и той абиотической средой, которая стала материальной основой жизни и средой обитания.</a:t>
            </a:r>
          </a:p>
          <a:p>
            <a:pPr algn="just"/>
            <a:r>
              <a:rPr lang="ru-RU" altLang="en-US" sz="2800">
                <a:latin typeface="Times New Roman" pitchFamily="18" charset="0"/>
              </a:rPr>
              <a:t>П. Е. Мюллер (</a:t>
            </a:r>
            <a:r>
              <a:rPr lang="en-US" altLang="en-US" sz="2800">
                <a:latin typeface="Times New Roman" pitchFamily="18" charset="0"/>
              </a:rPr>
              <a:t>P</a:t>
            </a:r>
            <a:r>
              <a:rPr lang="ru-RU" altLang="en-US" sz="2800">
                <a:latin typeface="Times New Roman" pitchFamily="18" charset="0"/>
              </a:rPr>
              <a:t>. </a:t>
            </a:r>
            <a:r>
              <a:rPr lang="en-US" altLang="en-US" sz="2800">
                <a:latin typeface="Times New Roman" pitchFamily="18" charset="0"/>
              </a:rPr>
              <a:t>E</a:t>
            </a:r>
            <a:r>
              <a:rPr lang="ru-RU" altLang="en-US" sz="2800">
                <a:latin typeface="Times New Roman" pitchFamily="18" charset="0"/>
              </a:rPr>
              <a:t>. </a:t>
            </a:r>
            <a:r>
              <a:rPr lang="en-US" altLang="en-US" sz="2800">
                <a:latin typeface="Times New Roman" pitchFamily="18" charset="0"/>
              </a:rPr>
              <a:t>M</a:t>
            </a:r>
            <a:r>
              <a:rPr lang="ru-RU" altLang="en-US" sz="2800">
                <a:latin typeface="Times New Roman" pitchFamily="18" charset="0"/>
              </a:rPr>
              <a:t>ü</a:t>
            </a:r>
            <a:r>
              <a:rPr lang="en-US" altLang="en-US" sz="2800">
                <a:latin typeface="Times New Roman" pitchFamily="18" charset="0"/>
              </a:rPr>
              <a:t>ller</a:t>
            </a:r>
            <a:r>
              <a:rPr lang="ru-RU" altLang="en-US" sz="2800">
                <a:latin typeface="Times New Roman" pitchFamily="18" charset="0"/>
              </a:rPr>
              <a:t>) различал два основных </a:t>
            </a:r>
            <a:r>
              <a:rPr lang="ru-RU" altLang="en-US" sz="2800" i="1">
                <a:latin typeface="Times New Roman" pitchFamily="18" charset="0"/>
              </a:rPr>
              <a:t>типа гумуса</a:t>
            </a:r>
            <a:r>
              <a:rPr lang="ru-RU" altLang="en-US" sz="2800">
                <a:latin typeface="Times New Roman" pitchFamily="18" charset="0"/>
              </a:rPr>
              <a:t>: </a:t>
            </a:r>
            <a:r>
              <a:rPr lang="ru-RU" altLang="en-US" sz="2800" i="1">
                <a:latin typeface="Times New Roman" pitchFamily="18" charset="0"/>
              </a:rPr>
              <a:t>мор</a:t>
            </a:r>
            <a:r>
              <a:rPr lang="ru-RU" altLang="en-US" sz="2800">
                <a:latin typeface="Times New Roman" pitchFamily="18" charset="0"/>
              </a:rPr>
              <a:t> и </a:t>
            </a:r>
            <a:r>
              <a:rPr lang="ru-RU" altLang="en-US" sz="2800" i="1">
                <a:latin typeface="Times New Roman" pitchFamily="18" charset="0"/>
              </a:rPr>
              <a:t>мулль</a:t>
            </a:r>
            <a:r>
              <a:rPr lang="ru-RU" altLang="en-US" sz="2800">
                <a:latin typeface="Times New Roman" pitchFamily="18" charset="0"/>
              </a:rPr>
              <a:t> (</a:t>
            </a:r>
            <a:r>
              <a:rPr lang="ru-RU" altLang="en-US" sz="2800" i="1">
                <a:latin typeface="Times New Roman" pitchFamily="18" charset="0"/>
              </a:rPr>
              <a:t>мюлль</a:t>
            </a:r>
            <a:r>
              <a:rPr lang="ru-RU" altLang="en-US" sz="2800">
                <a:latin typeface="Times New Roman" pitchFamily="18" charset="0"/>
              </a:rPr>
              <a:t>); позднее Е. Раманном (E. Ramann) введёно понятие ещё одного типа </a:t>
            </a:r>
            <a:r>
              <a:rPr lang="ru-RU" altLang="en-US" sz="2800" b="1">
                <a:latin typeface="Times New Roman" pitchFamily="18" charset="0"/>
              </a:rPr>
              <a:t>гумуса</a:t>
            </a:r>
            <a:r>
              <a:rPr lang="ru-RU" altLang="en-US" sz="2800">
                <a:latin typeface="Times New Roman" pitchFamily="18" charset="0"/>
              </a:rPr>
              <a:t> — «</a:t>
            </a:r>
            <a:r>
              <a:rPr lang="ru-RU" altLang="en-US" sz="2800" i="1">
                <a:latin typeface="Times New Roman" pitchFamily="18" charset="0"/>
              </a:rPr>
              <a:t>модер</a:t>
            </a:r>
            <a:r>
              <a:rPr lang="ru-RU" altLang="en-US" sz="2800">
                <a:latin typeface="Times New Roman" pitchFamily="18" charset="0"/>
              </a:rPr>
              <a:t>».</a:t>
            </a:r>
          </a:p>
          <a:p>
            <a:pPr algn="just"/>
            <a:r>
              <a:rPr lang="ru-RU" altLang="en-US" sz="2800">
                <a:latin typeface="Times New Roman" pitchFamily="18" charset="0"/>
              </a:rPr>
              <a:t>Идеи, развитые П. Е. Мюллером, получили дальнейшее развитие и в 20-м веке.</a:t>
            </a:r>
            <a:endParaRPr lang="ru-RU" altLang="ru-RU" sz="2800"/>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4213" y="1557338"/>
            <a:ext cx="7920037" cy="3240087"/>
          </a:xfrm>
          <a:solidFill>
            <a:srgbClr val="FFFFFF"/>
          </a:solidFill>
        </p:spPr>
        <p:txBody>
          <a:bodyPr/>
          <a:lstStyle/>
          <a:p>
            <a:pPr algn="just" eaLnBrk="1" hangingPunct="1">
              <a:lnSpc>
                <a:spcPct val="120000"/>
              </a:lnSpc>
            </a:pPr>
            <a:r>
              <a:rPr lang="ru-RU" altLang="en-US" sz="3200" b="1" smtClean="0">
                <a:solidFill>
                  <a:schemeClr val="tx1"/>
                </a:solidFill>
                <a:latin typeface="Times New Roman" pitchFamily="18" charset="0"/>
              </a:rPr>
              <a:t>Экологический тип</a:t>
            </a:r>
            <a:r>
              <a:rPr lang="ru-RU" altLang="en-US" sz="3200" b="1" i="1" smtClean="0">
                <a:solidFill>
                  <a:schemeClr val="tx1"/>
                </a:solidFill>
                <a:latin typeface="Times New Roman" pitchFamily="18" charset="0"/>
              </a:rPr>
              <a:t> </a:t>
            </a:r>
            <a:r>
              <a:rPr lang="ru-RU" altLang="en-US" sz="3200" b="1" smtClean="0">
                <a:solidFill>
                  <a:schemeClr val="tx1"/>
                </a:solidFill>
                <a:latin typeface="Times New Roman" pitchFamily="18" charset="0"/>
              </a:rPr>
              <a:t>гумуса </a:t>
            </a:r>
            <a:r>
              <a:rPr lang="ru-RU" altLang="en-US" sz="3200" smtClean="0">
                <a:solidFill>
                  <a:schemeClr val="tx1"/>
                </a:solidFill>
                <a:latin typeface="Times New Roman" pitchFamily="18" charset="0"/>
              </a:rPr>
              <a:t>–</a:t>
            </a:r>
            <a:r>
              <a:rPr lang="ru-RU" altLang="en-US" sz="3200" b="1" smtClean="0">
                <a:solidFill>
                  <a:schemeClr val="tx1"/>
                </a:solidFill>
                <a:latin typeface="Times New Roman" pitchFamily="18" charset="0"/>
              </a:rPr>
              <a:t> </a:t>
            </a:r>
            <a:r>
              <a:rPr lang="ru-RU" altLang="en-US" sz="3200" smtClean="0">
                <a:solidFill>
                  <a:schemeClr val="tx1"/>
                </a:solidFill>
                <a:latin typeface="Times New Roman" pitchFamily="18" charset="0"/>
              </a:rPr>
              <a:t>понятие, относящееся к совокупности </a:t>
            </a:r>
            <a:r>
              <a:rPr lang="ru-RU" altLang="en-US" sz="3200" i="1" smtClean="0">
                <a:solidFill>
                  <a:schemeClr val="tx1"/>
                </a:solidFill>
                <a:latin typeface="Times New Roman" pitchFamily="18" charset="0"/>
              </a:rPr>
              <a:t>подстилки</a:t>
            </a:r>
            <a:r>
              <a:rPr lang="ru-RU" altLang="en-US" sz="3200" smtClean="0">
                <a:solidFill>
                  <a:schemeClr val="tx1"/>
                </a:solidFill>
                <a:latin typeface="Times New Roman" pitchFamily="18" charset="0"/>
              </a:rPr>
              <a:t> и </a:t>
            </a:r>
            <a:r>
              <a:rPr lang="ru-RU" altLang="en-US" sz="3200" i="1" smtClean="0">
                <a:solidFill>
                  <a:schemeClr val="tx1"/>
                </a:solidFill>
                <a:latin typeface="Times New Roman" pitchFamily="18" charset="0"/>
              </a:rPr>
              <a:t>гумусового горизонта</a:t>
            </a:r>
            <a:r>
              <a:rPr lang="ru-RU" altLang="en-US" sz="3200" smtClean="0">
                <a:solidFill>
                  <a:schemeClr val="tx1"/>
                </a:solidFill>
                <a:latin typeface="Times New Roman" pitchFamily="18" charset="0"/>
              </a:rPr>
              <a:t> с характерными для них морфологическими, биохимическими и химическими признаками</a:t>
            </a:r>
            <a:r>
              <a:rPr lang="en-US" altLang="en-US" sz="3200" smtClean="0">
                <a:solidFill>
                  <a:schemeClr val="tx1"/>
                </a:solidFill>
                <a:latin typeface="Times New Roman" pitchFamily="18" charset="0"/>
              </a:rPr>
              <a:t>.</a:t>
            </a:r>
            <a:endParaRPr lang="ru-RU" altLang="en-US" sz="3200" i="1" smtClean="0">
              <a:solidFill>
                <a:schemeClr val="tx1"/>
              </a:solidFill>
              <a:latin typeface="Times New Roman" pitchFamily="18" charset="0"/>
            </a:endParaRPr>
          </a:p>
        </p:txBody>
      </p:sp>
      <p:sp>
        <p:nvSpPr>
          <p:cNvPr id="20483"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0484"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0485"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0486"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0487" name="Номер слайда 1"/>
          <p:cNvSpPr>
            <a:spLocks noGrp="1"/>
          </p:cNvSpPr>
          <p:nvPr>
            <p:ph type="sldNum" sz="quarter" idx="12"/>
          </p:nvPr>
        </p:nvSpPr>
        <p:spPr>
          <a:noFill/>
          <a:ln>
            <a:miter lim="800000"/>
            <a:headEnd/>
            <a:tailEnd/>
          </a:ln>
        </p:spPr>
        <p:txBody>
          <a:bodyPr/>
          <a:lstStyle/>
          <a:p>
            <a:fld id="{8163CDB4-3AA6-4E3E-BA20-597C5CCAD0A9}" type="slidenum">
              <a:rPr lang="ru-RU" altLang="en-US" smtClean="0"/>
              <a:pPr/>
              <a:t>18</a:t>
            </a:fld>
            <a:endParaRPr lang="ru-RU" altLang="en-US" smtClean="0"/>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31800" y="333375"/>
            <a:ext cx="8280400" cy="576263"/>
          </a:xfrm>
          <a:solidFill>
            <a:srgbClr val="FFFFFF"/>
          </a:solidFill>
        </p:spPr>
        <p:txBody>
          <a:bodyPr/>
          <a:lstStyle/>
          <a:p>
            <a:pPr algn="ctr" eaLnBrk="1" hangingPunct="1">
              <a:lnSpc>
                <a:spcPct val="130000"/>
              </a:lnSpc>
            </a:pPr>
            <a:r>
              <a:rPr lang="ru-RU" altLang="en-US" sz="2800" b="1" smtClean="0">
                <a:solidFill>
                  <a:schemeClr val="tx1"/>
                </a:solidFill>
                <a:latin typeface="Times New Roman" pitchFamily="18" charset="0"/>
              </a:rPr>
              <a:t>Экологический тип</a:t>
            </a:r>
            <a:r>
              <a:rPr lang="ru-RU" altLang="en-US" sz="2800" b="1" i="1" smtClean="0">
                <a:solidFill>
                  <a:schemeClr val="tx1"/>
                </a:solidFill>
                <a:latin typeface="Times New Roman" pitchFamily="18" charset="0"/>
              </a:rPr>
              <a:t> </a:t>
            </a:r>
            <a:r>
              <a:rPr lang="ru-RU" altLang="en-US" sz="2800" b="1" smtClean="0">
                <a:solidFill>
                  <a:schemeClr val="tx1"/>
                </a:solidFill>
                <a:latin typeface="Times New Roman" pitchFamily="18" charset="0"/>
              </a:rPr>
              <a:t>гумуса </a:t>
            </a:r>
            <a:endParaRPr lang="ru-RU" altLang="en-US" sz="2800" smtClean="0">
              <a:solidFill>
                <a:schemeClr val="tx1"/>
              </a:solidFill>
              <a:latin typeface="Times New Roman" pitchFamily="18" charset="0"/>
            </a:endParaRPr>
          </a:p>
        </p:txBody>
      </p:sp>
      <p:sp>
        <p:nvSpPr>
          <p:cNvPr id="21507"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1508"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1509"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1510" name="Номер слайда 1"/>
          <p:cNvSpPr>
            <a:spLocks noGrp="1"/>
          </p:cNvSpPr>
          <p:nvPr>
            <p:ph type="sldNum" sz="quarter" idx="12"/>
          </p:nvPr>
        </p:nvSpPr>
        <p:spPr>
          <a:noFill/>
          <a:ln>
            <a:miter lim="800000"/>
            <a:headEnd/>
            <a:tailEnd/>
          </a:ln>
        </p:spPr>
        <p:txBody>
          <a:bodyPr/>
          <a:lstStyle/>
          <a:p>
            <a:fld id="{04A0D5BC-F8B7-4686-8E4E-70387126AE18}" type="slidenum">
              <a:rPr lang="ru-RU" altLang="en-US" smtClean="0"/>
              <a:pPr/>
              <a:t>19</a:t>
            </a:fld>
            <a:endParaRPr lang="ru-RU" altLang="en-US" smtClean="0"/>
          </a:p>
        </p:txBody>
      </p:sp>
      <p:sp>
        <p:nvSpPr>
          <p:cNvPr id="21511" name="Прямоугольник 1"/>
          <p:cNvSpPr>
            <a:spLocks noChangeArrowheads="1"/>
          </p:cNvSpPr>
          <p:nvPr/>
        </p:nvSpPr>
        <p:spPr bwMode="auto">
          <a:xfrm>
            <a:off x="395288" y="836613"/>
            <a:ext cx="8208962" cy="5005387"/>
          </a:xfrm>
          <a:prstGeom prst="rect">
            <a:avLst/>
          </a:prstGeom>
          <a:solidFill>
            <a:schemeClr val="bg1"/>
          </a:solidFill>
          <a:ln w="9525">
            <a:noFill/>
            <a:miter lim="800000"/>
            <a:headEnd/>
            <a:tailEnd/>
          </a:ln>
        </p:spPr>
        <p:txBody>
          <a:bodyPr>
            <a:spAutoFit/>
          </a:bodyPr>
          <a:lstStyle/>
          <a:p>
            <a:pPr algn="just">
              <a:lnSpc>
                <a:spcPct val="114000"/>
              </a:lnSpc>
            </a:pPr>
            <a:r>
              <a:rPr lang="ru-RU" altLang="en-US" sz="2800">
                <a:latin typeface="Times New Roman" pitchFamily="18" charset="0"/>
              </a:rPr>
              <a:t>Классификация гумуса основана прежде всего на морфологии гумусовых горизонтов, которая представляет собой результат основных процессов образования органического вещества – минерализации и гумификации.</a:t>
            </a:r>
          </a:p>
          <a:p>
            <a:pPr algn="just">
              <a:lnSpc>
                <a:spcPct val="114000"/>
              </a:lnSpc>
            </a:pPr>
            <a:r>
              <a:rPr lang="ru-RU" altLang="en-US" sz="2800">
                <a:latin typeface="Times New Roman" pitchFamily="18" charset="0"/>
              </a:rPr>
              <a:t>К важным элементам классификации относятся также природа образовавшихся продуктов и формы связи их с минеральной частью почвы, обусловливающие макроструктуру и даже микроструктуру.</a:t>
            </a:r>
            <a:endParaRPr lang="ru-RU" altLang="ru-RU" sz="2800"/>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68313" y="260350"/>
            <a:ext cx="8207375" cy="647700"/>
          </a:xfrm>
          <a:solidFill>
            <a:srgbClr val="FFFFFF"/>
          </a:solidFill>
        </p:spPr>
        <p:txBody>
          <a:bodyPr/>
          <a:lstStyle/>
          <a:p>
            <a:pPr algn="ctr" eaLnBrk="1" hangingPunct="1">
              <a:lnSpc>
                <a:spcPct val="130000"/>
              </a:lnSpc>
            </a:pPr>
            <a:r>
              <a:rPr lang="ru-RU" altLang="en-US" sz="2800" b="1" smtClean="0">
                <a:solidFill>
                  <a:schemeClr val="tx1"/>
                </a:solidFill>
                <a:latin typeface="Times New Roman" pitchFamily="18" charset="0"/>
              </a:rPr>
              <a:t>Экологический тип</a:t>
            </a:r>
            <a:r>
              <a:rPr lang="ru-RU" altLang="en-US" sz="2800" b="1" i="1" smtClean="0">
                <a:solidFill>
                  <a:schemeClr val="tx1"/>
                </a:solidFill>
                <a:latin typeface="Times New Roman" pitchFamily="18" charset="0"/>
              </a:rPr>
              <a:t> </a:t>
            </a:r>
            <a:r>
              <a:rPr lang="ru-RU" altLang="en-US" sz="2800" b="1" smtClean="0">
                <a:solidFill>
                  <a:schemeClr val="tx1"/>
                </a:solidFill>
                <a:latin typeface="Times New Roman" pitchFamily="18" charset="0"/>
              </a:rPr>
              <a:t>гумуса</a:t>
            </a:r>
            <a:endParaRPr lang="ru-RU" altLang="en-US" sz="2800" smtClean="0">
              <a:solidFill>
                <a:schemeClr val="tx1"/>
              </a:solidFill>
              <a:latin typeface="Times New Roman" pitchFamily="18" charset="0"/>
            </a:endParaRPr>
          </a:p>
        </p:txBody>
      </p:sp>
      <p:sp>
        <p:nvSpPr>
          <p:cNvPr id="22531"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2532"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2533"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2534" name="Номер слайда 1"/>
          <p:cNvSpPr>
            <a:spLocks noGrp="1"/>
          </p:cNvSpPr>
          <p:nvPr>
            <p:ph type="sldNum" sz="quarter" idx="12"/>
          </p:nvPr>
        </p:nvSpPr>
        <p:spPr>
          <a:noFill/>
          <a:ln>
            <a:miter lim="800000"/>
            <a:headEnd/>
            <a:tailEnd/>
          </a:ln>
        </p:spPr>
        <p:txBody>
          <a:bodyPr/>
          <a:lstStyle/>
          <a:p>
            <a:fld id="{65DFD50C-E85C-4E99-A518-01661D59AB09}" type="slidenum">
              <a:rPr lang="ru-RU" altLang="en-US" smtClean="0"/>
              <a:pPr/>
              <a:t>20</a:t>
            </a:fld>
            <a:endParaRPr lang="ru-RU" altLang="en-US" smtClean="0"/>
          </a:p>
        </p:txBody>
      </p:sp>
      <p:sp>
        <p:nvSpPr>
          <p:cNvPr id="22535" name="Прямоугольник 1"/>
          <p:cNvSpPr>
            <a:spLocks noChangeArrowheads="1"/>
          </p:cNvSpPr>
          <p:nvPr/>
        </p:nvSpPr>
        <p:spPr bwMode="auto">
          <a:xfrm>
            <a:off x="395288" y="981075"/>
            <a:ext cx="8208962" cy="4471988"/>
          </a:xfrm>
          <a:prstGeom prst="rect">
            <a:avLst/>
          </a:prstGeom>
          <a:solidFill>
            <a:schemeClr val="bg1"/>
          </a:solidFill>
          <a:ln w="9525">
            <a:noFill/>
            <a:miter lim="800000"/>
            <a:headEnd/>
            <a:tailEnd/>
          </a:ln>
        </p:spPr>
        <p:txBody>
          <a:bodyPr>
            <a:spAutoFit/>
          </a:bodyPr>
          <a:lstStyle/>
          <a:p>
            <a:pPr algn="just">
              <a:lnSpc>
                <a:spcPct val="114000"/>
              </a:lnSpc>
            </a:pPr>
            <a:r>
              <a:rPr lang="ru-RU" altLang="en-US" sz="2800">
                <a:latin typeface="Times New Roman" pitchFamily="18" charset="0"/>
              </a:rPr>
              <a:t>Биологические факторы имеют, следовательно, совершенно особое значение; ведущую роль при минерализации и гумификации играет не только микробиологическая активность, но также и деятельность животных (артропод, круглых и дождевых червей).</a:t>
            </a:r>
          </a:p>
          <a:p>
            <a:pPr algn="just">
              <a:lnSpc>
                <a:spcPct val="114000"/>
              </a:lnSpc>
            </a:pPr>
            <a:r>
              <a:rPr lang="ru-RU" altLang="en-US" sz="2800">
                <a:latin typeface="Times New Roman" pitchFamily="18" charset="0"/>
              </a:rPr>
              <a:t>Все это способствует механическому размельчению опада, его внедрению в минеральное вещество и образованию органо-минеральных комплексов.</a:t>
            </a:r>
            <a:endParaRPr lang="ru-RU" altLang="ru-RU" sz="2800"/>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115888"/>
            <a:ext cx="8351837" cy="6408737"/>
          </a:xfrm>
          <a:solidFill>
            <a:srgbClr val="FFFFFF"/>
          </a:solidFill>
        </p:spPr>
        <p:txBody>
          <a:bodyPr/>
          <a:lstStyle/>
          <a:p>
            <a:pPr eaLnBrk="1" hangingPunct="1">
              <a:lnSpc>
                <a:spcPct val="120000"/>
              </a:lnSpc>
            </a:pPr>
            <a:r>
              <a:rPr lang="ru-RU" altLang="en-US" sz="2800" smtClean="0">
                <a:solidFill>
                  <a:schemeClr val="tx1"/>
                </a:solidFill>
                <a:latin typeface="Times New Roman" pitchFamily="18" charset="0"/>
              </a:rPr>
              <a:t>Соотношением этих биологических факторов обусловливается относительное значение двух характерных гумусовых горизонтов – органический горизонт, лежащий на минеральной почве, неполно разложившийся и еще сохраняющий структуру растительного опада и смешанный горизонт, одновременно органический и минеральный, с очень изменчивой структурой, зависящей от типа гумуса и возникающей в результате образования комплексов из минерального и органического веществ; последние трансформированы в результате биологической активности.</a:t>
            </a:r>
          </a:p>
        </p:txBody>
      </p:sp>
      <p:sp>
        <p:nvSpPr>
          <p:cNvPr id="23555"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3556"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3557"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3558"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3559" name="Номер слайда 1"/>
          <p:cNvSpPr>
            <a:spLocks noGrp="1"/>
          </p:cNvSpPr>
          <p:nvPr>
            <p:ph type="sldNum" sz="quarter" idx="12"/>
          </p:nvPr>
        </p:nvSpPr>
        <p:spPr>
          <a:noFill/>
          <a:ln>
            <a:miter lim="800000"/>
            <a:headEnd/>
            <a:tailEnd/>
          </a:ln>
        </p:spPr>
        <p:txBody>
          <a:bodyPr/>
          <a:lstStyle/>
          <a:p>
            <a:fld id="{3B8CAED9-5489-4C67-9145-37E67021F44D}" type="slidenum">
              <a:rPr lang="ru-RU" altLang="en-US" smtClean="0"/>
              <a:pPr/>
              <a:t>21</a:t>
            </a:fld>
            <a:endParaRPr lang="ru-RU" altLang="en-US" smtClean="0"/>
          </a:p>
        </p:txBody>
      </p:sp>
    </p:spTree>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68313" y="115888"/>
            <a:ext cx="8351837" cy="6408737"/>
          </a:xfrm>
          <a:solidFill>
            <a:srgbClr val="FFFFFF"/>
          </a:solidFill>
        </p:spPr>
        <p:txBody>
          <a:bodyPr/>
          <a:lstStyle/>
          <a:p>
            <a:pPr eaLnBrk="1" hangingPunct="1">
              <a:lnSpc>
                <a:spcPct val="114000"/>
              </a:lnSpc>
            </a:pPr>
            <a:r>
              <a:rPr lang="ru-RU" altLang="en-US" sz="2800" smtClean="0">
                <a:solidFill>
                  <a:schemeClr val="tx1"/>
                </a:solidFill>
                <a:latin typeface="Times New Roman" pitchFamily="18" charset="0"/>
              </a:rPr>
              <a:t>Микроклиматические условия формирования гумуса также немаловажны, на что уже указывалось при описании основных процессов</a:t>
            </a:r>
            <a:r>
              <a:rPr lang="en-US" altLang="en-US" sz="2800" smtClean="0">
                <a:solidFill>
                  <a:schemeClr val="tx1"/>
                </a:solidFill>
                <a:latin typeface="Times New Roman" pitchFamily="18" charset="0"/>
              </a:rPr>
              <a:t> </a:t>
            </a:r>
            <a:r>
              <a:rPr lang="ru-RU" altLang="en-US" sz="2800" smtClean="0">
                <a:solidFill>
                  <a:schemeClr val="tx1"/>
                </a:solidFill>
                <a:latin typeface="Times New Roman" pitchFamily="18" charset="0"/>
              </a:rPr>
              <a:t>– минерализации и гумификации.</a:t>
            </a:r>
            <a:r>
              <a:rPr lang="en-US" altLang="en-US" sz="2800" smtClean="0">
                <a:solidFill>
                  <a:schemeClr val="tx1"/>
                </a:solidFill>
                <a:latin typeface="Times New Roman" pitchFamily="18" charset="0"/>
              </a:rPr>
              <a:t/>
            </a:r>
            <a:br>
              <a:rPr lang="en-US"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Это привело большинство исследователей к мысли о необходимости выделять три главных типа гумуса, образовавшегося при аэробиозе (что не исключает существование периодов временного анаэробиоза): </a:t>
            </a:r>
            <a:r>
              <a:rPr lang="ru-RU" altLang="en-US" sz="2800" b="1" i="1" smtClean="0">
                <a:solidFill>
                  <a:schemeClr val="tx1"/>
                </a:solidFill>
                <a:latin typeface="Times New Roman" pitchFamily="18" charset="0"/>
              </a:rPr>
              <a:t>мюлль</a:t>
            </a:r>
            <a:r>
              <a:rPr lang="ru-RU" altLang="en-US" sz="2800" smtClean="0">
                <a:solidFill>
                  <a:schemeClr val="tx1"/>
                </a:solidFill>
                <a:latin typeface="Times New Roman" pitchFamily="18" charset="0"/>
              </a:rPr>
              <a:t>, </a:t>
            </a:r>
            <a:r>
              <a:rPr lang="ru-RU" altLang="en-US" sz="2800" b="1" i="1" smtClean="0">
                <a:solidFill>
                  <a:schemeClr val="tx1"/>
                </a:solidFill>
                <a:latin typeface="Times New Roman" pitchFamily="18" charset="0"/>
              </a:rPr>
              <a:t>модер</a:t>
            </a:r>
            <a:r>
              <a:rPr lang="ru-RU" altLang="en-US" sz="2800" smtClean="0">
                <a:solidFill>
                  <a:schemeClr val="tx1"/>
                </a:solidFill>
                <a:latin typeface="Times New Roman" pitchFamily="18" charset="0"/>
              </a:rPr>
              <a:t> и </a:t>
            </a:r>
            <a:r>
              <a:rPr lang="ru-RU" altLang="en-US" sz="2800" b="1" i="1" smtClean="0">
                <a:solidFill>
                  <a:schemeClr val="tx1"/>
                </a:solidFill>
                <a:latin typeface="Times New Roman" pitchFamily="18" charset="0"/>
              </a:rPr>
              <a:t>мор</a:t>
            </a:r>
            <a:r>
              <a:rPr lang="ru-RU" altLang="en-US" sz="2800" smtClean="0">
                <a:solidFill>
                  <a:schemeClr val="tx1"/>
                </a:solidFill>
                <a:latin typeface="Times New Roman" pitchFamily="18" charset="0"/>
              </a:rPr>
              <a:t>.</a:t>
            </a:r>
            <a:r>
              <a:rPr lang="en-US" altLang="en-US" sz="2800" smtClean="0">
                <a:solidFill>
                  <a:schemeClr val="tx1"/>
                </a:solidFill>
                <a:latin typeface="Times New Roman" pitchFamily="18" charset="0"/>
              </a:rPr>
              <a:t/>
            </a:r>
            <a:br>
              <a:rPr lang="en-US"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Кроме того, выделяют гидроморфный гумус, появляющийся в условиях преобладающего анаэробиоза: </a:t>
            </a:r>
            <a:r>
              <a:rPr lang="ru-RU" altLang="en-US" sz="2800" b="1" i="1" smtClean="0">
                <a:solidFill>
                  <a:schemeClr val="tx1"/>
                </a:solidFill>
                <a:latin typeface="Times New Roman" pitchFamily="18" charset="0"/>
              </a:rPr>
              <a:t>анмоор</a:t>
            </a:r>
            <a:r>
              <a:rPr lang="ru-RU" altLang="en-US" sz="2800" i="1" smtClean="0">
                <a:solidFill>
                  <a:schemeClr val="tx1"/>
                </a:solidFill>
                <a:latin typeface="Times New Roman" pitchFamily="18" charset="0"/>
              </a:rPr>
              <a:t> </a:t>
            </a:r>
            <a:r>
              <a:rPr lang="ru-RU" altLang="en-US" sz="2800" smtClean="0">
                <a:solidFill>
                  <a:schemeClr val="tx1"/>
                </a:solidFill>
                <a:latin typeface="Times New Roman" pitchFamily="18" charset="0"/>
              </a:rPr>
              <a:t>(временный анаэробиоз), </a:t>
            </a:r>
            <a:r>
              <a:rPr lang="ru-RU" altLang="en-US" sz="2800" b="1" i="1" smtClean="0">
                <a:solidFill>
                  <a:schemeClr val="tx1"/>
                </a:solidFill>
                <a:latin typeface="Times New Roman" pitchFamily="18" charset="0"/>
              </a:rPr>
              <a:t>торф</a:t>
            </a:r>
            <a:r>
              <a:rPr lang="ru-RU" altLang="en-US" sz="2800" smtClean="0">
                <a:solidFill>
                  <a:schemeClr val="tx1"/>
                </a:solidFill>
                <a:latin typeface="Times New Roman" pitchFamily="18" charset="0"/>
              </a:rPr>
              <a:t> (постоянный анаэробиоз).</a:t>
            </a:r>
          </a:p>
        </p:txBody>
      </p:sp>
      <p:sp>
        <p:nvSpPr>
          <p:cNvPr id="24579"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4580"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4581"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4582"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4583" name="Номер слайда 1"/>
          <p:cNvSpPr>
            <a:spLocks noGrp="1"/>
          </p:cNvSpPr>
          <p:nvPr>
            <p:ph type="sldNum" sz="quarter" idx="12"/>
          </p:nvPr>
        </p:nvSpPr>
        <p:spPr>
          <a:noFill/>
          <a:ln>
            <a:miter lim="800000"/>
            <a:headEnd/>
            <a:tailEnd/>
          </a:ln>
        </p:spPr>
        <p:txBody>
          <a:bodyPr/>
          <a:lstStyle/>
          <a:p>
            <a:fld id="{3164AB31-4839-4303-832A-E3471679E5A6}" type="slidenum">
              <a:rPr lang="ru-RU" altLang="en-US" smtClean="0"/>
              <a:pPr/>
              <a:t>22</a:t>
            </a:fld>
            <a:endParaRPr lang="ru-RU" altLang="en-US" smtClean="0"/>
          </a:p>
        </p:txBody>
      </p:sp>
    </p:spTree>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23850" y="476250"/>
            <a:ext cx="8351838" cy="6048375"/>
          </a:xfrm>
          <a:solidFill>
            <a:srgbClr val="FFFFFF"/>
          </a:solidFill>
        </p:spPr>
        <p:txBody>
          <a:bodyPr/>
          <a:lstStyle/>
          <a:p>
            <a:pPr eaLnBrk="1" hangingPunct="1">
              <a:lnSpc>
                <a:spcPct val="110000"/>
              </a:lnSpc>
            </a:pPr>
            <a:r>
              <a:rPr lang="ru-RU" altLang="en-US" sz="2600" smtClean="0">
                <a:solidFill>
                  <a:schemeClr val="tx1"/>
                </a:solidFill>
                <a:latin typeface="Arial" charset="0"/>
                <a:cs typeface="Arial" charset="0"/>
              </a:rPr>
              <a:t>Каждый тип гумуса характеризуется определенными химическими свойствами, важнейшими из которых являются соотношение С:N, </a:t>
            </a:r>
            <a:r>
              <a:rPr lang="ru-RU" altLang="en-US" sz="2600" i="1" smtClean="0">
                <a:solidFill>
                  <a:schemeClr val="tx1"/>
                </a:solidFill>
                <a:latin typeface="Arial" charset="0"/>
                <a:cs typeface="Arial" charset="0"/>
              </a:rPr>
              <a:t>кислотность</a:t>
            </a:r>
            <a:r>
              <a:rPr lang="ru-RU" altLang="en-US" sz="2600" smtClean="0">
                <a:solidFill>
                  <a:schemeClr val="tx1"/>
                </a:solidFill>
                <a:latin typeface="Arial" charset="0"/>
                <a:cs typeface="Arial" charset="0"/>
              </a:rPr>
              <a:t> и </a:t>
            </a:r>
            <a:r>
              <a:rPr lang="ru-RU" altLang="en-US" sz="2600" i="1" smtClean="0">
                <a:solidFill>
                  <a:schemeClr val="tx1"/>
                </a:solidFill>
                <a:latin typeface="Arial" charset="0"/>
                <a:cs typeface="Arial" charset="0"/>
              </a:rPr>
              <a:t>степень насыщенности основаниями</a:t>
            </a:r>
            <a:r>
              <a:rPr lang="en-US" altLang="en-US" sz="2600" i="1" smtClean="0">
                <a:solidFill>
                  <a:schemeClr val="tx1"/>
                </a:solidFill>
                <a:latin typeface="Arial" charset="0"/>
                <a:cs typeface="Arial" charset="0"/>
              </a:rPr>
              <a:t>.</a:t>
            </a:r>
            <a:r>
              <a:rPr lang="ru-RU" altLang="en-US" sz="2600" smtClean="0">
                <a:solidFill>
                  <a:schemeClr val="tx1"/>
                </a:solidFill>
                <a:latin typeface="Arial" charset="0"/>
                <a:cs typeface="Arial" charset="0"/>
              </a:rPr>
              <a:t/>
            </a:r>
            <a:br>
              <a:rPr lang="ru-RU" altLang="en-US" sz="2600" smtClean="0">
                <a:solidFill>
                  <a:schemeClr val="tx1"/>
                </a:solidFill>
                <a:latin typeface="Arial" charset="0"/>
                <a:cs typeface="Arial" charset="0"/>
              </a:rPr>
            </a:br>
            <a:r>
              <a:rPr lang="ru-RU" altLang="en-US" sz="2600" smtClean="0">
                <a:solidFill>
                  <a:schemeClr val="tx1"/>
                </a:solidFill>
                <a:latin typeface="Arial" charset="0"/>
                <a:cs typeface="Arial" charset="0"/>
              </a:rPr>
              <a:t>В известной мере тип гумуса определяется составом почвенной биоты</a:t>
            </a:r>
            <a:r>
              <a:rPr lang="en-US" altLang="en-US" sz="2600" smtClean="0">
                <a:solidFill>
                  <a:schemeClr val="tx1"/>
                </a:solidFill>
                <a:latin typeface="Arial" charset="0"/>
                <a:cs typeface="Arial" charset="0"/>
              </a:rPr>
              <a:t>.</a:t>
            </a:r>
            <a:r>
              <a:rPr lang="ru-RU" altLang="en-US" sz="2600" smtClean="0">
                <a:solidFill>
                  <a:schemeClr val="tx1"/>
                </a:solidFill>
                <a:latin typeface="Arial" charset="0"/>
                <a:cs typeface="Arial" charset="0"/>
              </a:rPr>
              <a:t/>
            </a:r>
            <a:br>
              <a:rPr lang="ru-RU" altLang="en-US" sz="2600" smtClean="0">
                <a:solidFill>
                  <a:schemeClr val="tx1"/>
                </a:solidFill>
                <a:latin typeface="Arial" charset="0"/>
                <a:cs typeface="Arial" charset="0"/>
              </a:rPr>
            </a:br>
            <a:r>
              <a:rPr lang="ru-RU" altLang="en-US" sz="2600" smtClean="0">
                <a:solidFill>
                  <a:schemeClr val="tx1"/>
                </a:solidFill>
                <a:latin typeface="Arial" charset="0"/>
                <a:cs typeface="Arial" charset="0"/>
              </a:rPr>
              <a:t>Все внешние факторы, которые оказывают влияние на формирование того или иного типа гумуса, в совокупности определяют интенсивность биологического круговорота</a:t>
            </a:r>
            <a:r>
              <a:rPr lang="en-US" altLang="en-US" sz="2600" smtClean="0">
                <a:solidFill>
                  <a:schemeClr val="tx1"/>
                </a:solidFill>
                <a:latin typeface="Arial" charset="0"/>
                <a:cs typeface="Arial" charset="0"/>
              </a:rPr>
              <a:t>.</a:t>
            </a:r>
            <a:r>
              <a:rPr lang="ru-RU" altLang="en-US" sz="2600" smtClean="0">
                <a:solidFill>
                  <a:schemeClr val="tx1"/>
                </a:solidFill>
                <a:latin typeface="Arial" charset="0"/>
                <a:cs typeface="Arial" charset="0"/>
              </a:rPr>
              <a:t/>
            </a:r>
            <a:br>
              <a:rPr lang="ru-RU" altLang="en-US" sz="2600" smtClean="0">
                <a:solidFill>
                  <a:schemeClr val="tx1"/>
                </a:solidFill>
                <a:latin typeface="Arial" charset="0"/>
                <a:cs typeface="Arial" charset="0"/>
              </a:rPr>
            </a:br>
            <a:r>
              <a:rPr lang="ru-RU" altLang="en-US" sz="2600" smtClean="0">
                <a:solidFill>
                  <a:schemeClr val="tx1"/>
                </a:solidFill>
                <a:latin typeface="Arial" charset="0"/>
                <a:cs typeface="Arial" charset="0"/>
              </a:rPr>
              <a:t>При высокой его интенсивности из исходного органического материала образуется </a:t>
            </a:r>
            <a:r>
              <a:rPr lang="ru-RU" altLang="en-US" sz="2600" b="1" i="1" smtClean="0">
                <a:solidFill>
                  <a:schemeClr val="tx1"/>
                </a:solidFill>
                <a:latin typeface="Arial" charset="0"/>
                <a:cs typeface="Arial" charset="0"/>
              </a:rPr>
              <a:t>гумус</a:t>
            </a:r>
            <a:r>
              <a:rPr lang="ru-RU" altLang="en-US" sz="2600" smtClean="0">
                <a:solidFill>
                  <a:schemeClr val="tx1"/>
                </a:solidFill>
                <a:latin typeface="Arial" charset="0"/>
                <a:cs typeface="Arial" charset="0"/>
              </a:rPr>
              <a:t> типа </a:t>
            </a:r>
            <a:r>
              <a:rPr lang="ru-RU" altLang="en-US" sz="2600" b="1" i="1" smtClean="0">
                <a:solidFill>
                  <a:schemeClr val="tx1"/>
                </a:solidFill>
                <a:latin typeface="Arial" charset="0"/>
                <a:cs typeface="Arial" charset="0"/>
              </a:rPr>
              <a:t>мулль</a:t>
            </a:r>
            <a:r>
              <a:rPr lang="ru-RU" altLang="en-US" sz="2600" smtClean="0">
                <a:solidFill>
                  <a:schemeClr val="tx1"/>
                </a:solidFill>
                <a:latin typeface="Arial" charset="0"/>
                <a:cs typeface="Arial" charset="0"/>
              </a:rPr>
              <a:t>, при низкой – </a:t>
            </a:r>
            <a:r>
              <a:rPr lang="ru-RU" altLang="en-US" sz="2600" b="1" i="1" smtClean="0">
                <a:solidFill>
                  <a:schemeClr val="tx1"/>
                </a:solidFill>
                <a:latin typeface="Arial" charset="0"/>
                <a:cs typeface="Arial" charset="0"/>
              </a:rPr>
              <a:t>мор</a:t>
            </a:r>
            <a:r>
              <a:rPr lang="en-US" altLang="en-US" sz="2600" b="1" i="1" smtClean="0">
                <a:solidFill>
                  <a:schemeClr val="tx1"/>
                </a:solidFill>
                <a:latin typeface="Arial" charset="0"/>
                <a:cs typeface="Arial" charset="0"/>
              </a:rPr>
              <a:t>.</a:t>
            </a:r>
            <a:endParaRPr lang="ru-RU" altLang="en-US" sz="2600" b="1" smtClean="0">
              <a:solidFill>
                <a:schemeClr val="tx1"/>
              </a:solidFill>
              <a:latin typeface="Arial" charset="0"/>
              <a:cs typeface="Arial" charset="0"/>
            </a:endParaRPr>
          </a:p>
        </p:txBody>
      </p:sp>
      <p:sp>
        <p:nvSpPr>
          <p:cNvPr id="25603"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4" name="Rectangle 4"/>
          <p:cNvSpPr>
            <a:spLocks noChangeArrowheads="1"/>
          </p:cNvSpPr>
          <p:nvPr/>
        </p:nvSpPr>
        <p:spPr bwMode="auto">
          <a:xfrm>
            <a:off x="0" y="17192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5"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6" name="Rectangle 6"/>
          <p:cNvSpPr>
            <a:spLocks noChangeArrowheads="1"/>
          </p:cNvSpPr>
          <p:nvPr/>
        </p:nvSpPr>
        <p:spPr bwMode="auto">
          <a:xfrm>
            <a:off x="0" y="16240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7"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8" name="Rectangle 8"/>
          <p:cNvSpPr>
            <a:spLocks noChangeArrowheads="1"/>
          </p:cNvSpPr>
          <p:nvPr/>
        </p:nvSpPr>
        <p:spPr bwMode="auto">
          <a:xfrm>
            <a:off x="0" y="159543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09" name="Rectangle 9"/>
          <p:cNvSpPr>
            <a:spLocks noChangeArrowheads="1"/>
          </p:cNvSpPr>
          <p:nvPr/>
        </p:nvSpPr>
        <p:spPr bwMode="auto">
          <a:xfrm>
            <a:off x="0" y="52625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10" name="Rectangle 10"/>
          <p:cNvSpPr>
            <a:spLocks noChangeArrowheads="1"/>
          </p:cNvSpPr>
          <p:nvPr/>
        </p:nvSpPr>
        <p:spPr bwMode="auto">
          <a:xfrm>
            <a:off x="0" y="1619250"/>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11" name="Rectangle 11"/>
          <p:cNvSpPr>
            <a:spLocks noChangeArrowheads="1"/>
          </p:cNvSpPr>
          <p:nvPr/>
        </p:nvSpPr>
        <p:spPr bwMode="auto">
          <a:xfrm>
            <a:off x="0" y="15763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5612" name="Номер слайда 1"/>
          <p:cNvSpPr>
            <a:spLocks noGrp="1"/>
          </p:cNvSpPr>
          <p:nvPr>
            <p:ph type="sldNum" sz="quarter" idx="12"/>
          </p:nvPr>
        </p:nvSpPr>
        <p:spPr>
          <a:noFill/>
          <a:ln>
            <a:miter lim="800000"/>
            <a:headEnd/>
            <a:tailEnd/>
          </a:ln>
        </p:spPr>
        <p:txBody>
          <a:bodyPr/>
          <a:lstStyle/>
          <a:p>
            <a:fld id="{7E0BB84C-946C-4F0C-8C77-DB61B5816119}" type="slidenum">
              <a:rPr lang="ru-RU" altLang="en-US" smtClean="0"/>
              <a:pPr/>
              <a:t>23</a:t>
            </a:fld>
            <a:endParaRPr lang="ru-RU" altLang="en-US" smtClean="0"/>
          </a:p>
        </p:txBody>
      </p:sp>
    </p:spTree>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187450" y="188913"/>
            <a:ext cx="6697663" cy="911225"/>
          </a:xfrm>
        </p:spPr>
        <p:txBody>
          <a:bodyPr/>
          <a:lstStyle/>
          <a:p>
            <a:pPr algn="ctr" eaLnBrk="1" hangingPunct="1">
              <a:lnSpc>
                <a:spcPct val="90000"/>
              </a:lnSpc>
            </a:pPr>
            <a:r>
              <a:rPr lang="ru-RU" altLang="en-US" sz="2800" b="1" smtClean="0">
                <a:solidFill>
                  <a:schemeClr val="tx1"/>
                </a:solidFill>
                <a:latin typeface="Times New Roman" pitchFamily="18" charset="0"/>
              </a:rPr>
              <a:t>Участие биоты в трансформации органического материала</a:t>
            </a:r>
          </a:p>
        </p:txBody>
      </p:sp>
      <p:sp>
        <p:nvSpPr>
          <p:cNvPr id="26627" name="Rectangle 3"/>
          <p:cNvSpPr>
            <a:spLocks noChangeArrowheads="1"/>
          </p:cNvSpPr>
          <p:nvPr/>
        </p:nvSpPr>
        <p:spPr bwMode="auto">
          <a:xfrm>
            <a:off x="0" y="19288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28" name="Rectangle 5"/>
          <p:cNvSpPr>
            <a:spLocks noChangeArrowheads="1"/>
          </p:cNvSpPr>
          <p:nvPr/>
        </p:nvSpPr>
        <p:spPr bwMode="auto">
          <a:xfrm>
            <a:off x="0" y="22240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29" name="Rectangle 6"/>
          <p:cNvSpPr>
            <a:spLocks noChangeArrowheads="1"/>
          </p:cNvSpPr>
          <p:nvPr/>
        </p:nvSpPr>
        <p:spPr bwMode="auto">
          <a:xfrm>
            <a:off x="0" y="162401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0" name="Rectangle 7"/>
          <p:cNvSpPr>
            <a:spLocks noChangeArrowheads="1"/>
          </p:cNvSpPr>
          <p:nvPr/>
        </p:nvSpPr>
        <p:spPr bwMode="auto">
          <a:xfrm>
            <a:off x="0" y="52339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1" name="Rectangle 8"/>
          <p:cNvSpPr>
            <a:spLocks noChangeArrowheads="1"/>
          </p:cNvSpPr>
          <p:nvPr/>
        </p:nvSpPr>
        <p:spPr bwMode="auto">
          <a:xfrm>
            <a:off x="0" y="159543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2" name="Rectangle 9"/>
          <p:cNvSpPr>
            <a:spLocks noChangeArrowheads="1"/>
          </p:cNvSpPr>
          <p:nvPr/>
        </p:nvSpPr>
        <p:spPr bwMode="auto">
          <a:xfrm>
            <a:off x="0" y="5262563"/>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3" name="Rectangle 10"/>
          <p:cNvSpPr>
            <a:spLocks noChangeArrowheads="1"/>
          </p:cNvSpPr>
          <p:nvPr/>
        </p:nvSpPr>
        <p:spPr bwMode="auto">
          <a:xfrm>
            <a:off x="0" y="1619250"/>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4" name="Rectangle 11"/>
          <p:cNvSpPr>
            <a:spLocks noChangeArrowheads="1"/>
          </p:cNvSpPr>
          <p:nvPr/>
        </p:nvSpPr>
        <p:spPr bwMode="auto">
          <a:xfrm>
            <a:off x="0" y="1576388"/>
            <a:ext cx="9144000" cy="0"/>
          </a:xfrm>
          <a:prstGeom prst="rect">
            <a:avLst/>
          </a:prstGeom>
          <a:noFill/>
          <a:ln w="9525">
            <a:noFill/>
            <a:miter lim="800000"/>
            <a:headEnd/>
            <a:tailEnd/>
          </a:ln>
          <a:effectLst/>
        </p:spPr>
        <p:txBody>
          <a:bodyPr wrap="none" anchor="ctr">
            <a:spAutoFit/>
          </a:bodyPr>
          <a:lstStyle/>
          <a:p>
            <a:endParaRPr lang="ru-RU" altLang="en-US"/>
          </a:p>
        </p:txBody>
      </p:sp>
      <p:sp>
        <p:nvSpPr>
          <p:cNvPr id="26635" name="Rectangle 15"/>
          <p:cNvSpPr>
            <a:spLocks noChangeArrowheads="1"/>
          </p:cNvSpPr>
          <p:nvPr/>
        </p:nvSpPr>
        <p:spPr bwMode="auto">
          <a:xfrm>
            <a:off x="395288" y="1196975"/>
            <a:ext cx="8353425" cy="431800"/>
          </a:xfrm>
          <a:prstGeom prst="rect">
            <a:avLst/>
          </a:prstGeom>
          <a:solidFill>
            <a:srgbClr val="FFFFFF"/>
          </a:solidFill>
          <a:ln w="9525">
            <a:noFill/>
            <a:miter lim="800000"/>
            <a:headEnd/>
            <a:tailEnd/>
          </a:ln>
          <a:effectLst/>
        </p:spPr>
        <p:txBody>
          <a:bodyPr wrap="none" anchor="ctr"/>
          <a:lstStyle/>
          <a:p>
            <a:endParaRPr lang="ru-RU" altLang="en-US"/>
          </a:p>
        </p:txBody>
      </p:sp>
      <p:graphicFrame>
        <p:nvGraphicFramePr>
          <p:cNvPr id="26636" name="Object 13"/>
          <p:cNvGraphicFramePr>
            <a:graphicFrameLocks noChangeAspect="1"/>
          </p:cNvGraphicFramePr>
          <p:nvPr/>
        </p:nvGraphicFramePr>
        <p:xfrm>
          <a:off x="1185863" y="1193800"/>
          <a:ext cx="6699250" cy="5524500"/>
        </p:xfrm>
        <a:graphic>
          <a:graphicData uri="http://schemas.openxmlformats.org/presentationml/2006/ole">
            <p:oleObj spid="_x0000_s26636" name="Picture" r:id="rId3" imgW="6800760" imgH="5600880" progId="Word.Picture.8">
              <p:embed/>
            </p:oleObj>
          </a:graphicData>
        </a:graphic>
      </p:graphicFrame>
      <p:sp>
        <p:nvSpPr>
          <p:cNvPr id="26637" name="Номер слайда 1"/>
          <p:cNvSpPr>
            <a:spLocks noGrp="1"/>
          </p:cNvSpPr>
          <p:nvPr>
            <p:ph type="sldNum" sz="quarter" idx="12"/>
          </p:nvPr>
        </p:nvSpPr>
        <p:spPr>
          <a:noFill/>
          <a:ln>
            <a:miter lim="800000"/>
            <a:headEnd/>
            <a:tailEnd/>
          </a:ln>
        </p:spPr>
        <p:txBody>
          <a:bodyPr/>
          <a:lstStyle/>
          <a:p>
            <a:fld id="{03FCF52B-763B-4C41-B22B-B5F505A0BB36}" type="slidenum">
              <a:rPr lang="ru-RU" altLang="en-US" smtClean="0"/>
              <a:pPr/>
              <a:t>24</a:t>
            </a:fld>
            <a:endParaRPr lang="ru-RU" altLang="en-US" smtClean="0"/>
          </a:p>
        </p:txBody>
      </p:sp>
    </p:spTree>
  </p:cSld>
  <p:clrMapOvr>
    <a:masterClrMapping/>
  </p:clrMapOvr>
  <p:transition>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68313" y="333375"/>
            <a:ext cx="8424862" cy="792163"/>
          </a:xfrm>
          <a:solidFill>
            <a:srgbClr val="FFFFFF"/>
          </a:solidFill>
        </p:spPr>
        <p:txBody>
          <a:bodyPr/>
          <a:lstStyle/>
          <a:p>
            <a:pPr algn="ctr"/>
            <a:r>
              <a:rPr lang="ru-RU" altLang="en-US" sz="3200" b="1" smtClean="0">
                <a:solidFill>
                  <a:schemeClr val="tx1"/>
                </a:solidFill>
                <a:latin typeface="Times New Roman" pitchFamily="18" charset="0"/>
                <a:cs typeface="Times New Roman" pitchFamily="18" charset="0"/>
              </a:rPr>
              <a:t>Схема главнейших типов гумуса </a:t>
            </a:r>
            <a:endParaRPr lang="en-US" altLang="en-US" sz="3200" b="1" smtClean="0">
              <a:solidFill>
                <a:schemeClr val="tx1"/>
              </a:solidFill>
              <a:latin typeface="Times New Roman" pitchFamily="18" charset="0"/>
              <a:cs typeface="Times New Roman" pitchFamily="18" charset="0"/>
            </a:endParaRPr>
          </a:p>
        </p:txBody>
      </p:sp>
      <p:pic>
        <p:nvPicPr>
          <p:cNvPr id="27651" name="Рисунок 1"/>
          <p:cNvPicPr>
            <a:picLocks noChangeAspect="1" noChangeArrowheads="1"/>
          </p:cNvPicPr>
          <p:nvPr/>
        </p:nvPicPr>
        <p:blipFill>
          <a:blip r:embed="rId2">
            <a:lum contrast="20000"/>
          </a:blip>
          <a:srcRect/>
          <a:stretch>
            <a:fillRect/>
          </a:stretch>
        </p:blipFill>
        <p:spPr bwMode="auto">
          <a:xfrm>
            <a:off x="898525" y="1557338"/>
            <a:ext cx="7564438" cy="2903537"/>
          </a:xfrm>
          <a:prstGeom prst="rect">
            <a:avLst/>
          </a:prstGeom>
          <a:noFill/>
          <a:ln w="9525">
            <a:noFill/>
            <a:miter lim="800000"/>
            <a:headEnd/>
            <a:tailEnd/>
          </a:ln>
        </p:spPr>
      </p:pic>
      <p:sp>
        <p:nvSpPr>
          <p:cNvPr id="27652" name="Прямоугольник 1"/>
          <p:cNvSpPr>
            <a:spLocks noChangeArrowheads="1"/>
          </p:cNvSpPr>
          <p:nvPr/>
        </p:nvSpPr>
        <p:spPr bwMode="auto">
          <a:xfrm>
            <a:off x="395288" y="4724400"/>
            <a:ext cx="8569325" cy="831850"/>
          </a:xfrm>
          <a:prstGeom prst="rect">
            <a:avLst/>
          </a:prstGeom>
          <a:noFill/>
          <a:ln w="9525">
            <a:noFill/>
            <a:miter lim="800000"/>
            <a:headEnd/>
            <a:tailEnd/>
          </a:ln>
        </p:spPr>
        <p:txBody>
          <a:bodyPr>
            <a:spAutoFit/>
          </a:bodyPr>
          <a:lstStyle/>
          <a:p>
            <a:pPr algn="ctr"/>
            <a:r>
              <a:rPr lang="ru-RU" altLang="en-US" sz="2400" i="1">
                <a:latin typeface="Times New Roman" pitchFamily="18" charset="0"/>
                <a:cs typeface="Times New Roman" pitchFamily="18" charset="0"/>
              </a:rPr>
              <a:t>L</a:t>
            </a:r>
            <a:r>
              <a:rPr lang="ru-RU" altLang="en-US" sz="2400">
                <a:latin typeface="Times New Roman" pitchFamily="18" charset="0"/>
                <a:cs typeface="Times New Roman" pitchFamily="18" charset="0"/>
              </a:rPr>
              <a:t> – подстилка;  </a:t>
            </a:r>
            <a:r>
              <a:rPr lang="ru-RU" altLang="en-US" sz="2400" i="1">
                <a:latin typeface="Times New Roman" pitchFamily="18" charset="0"/>
                <a:cs typeface="Times New Roman" pitchFamily="18" charset="0"/>
              </a:rPr>
              <a:t>F</a:t>
            </a:r>
            <a:r>
              <a:rPr lang="ru-RU" altLang="en-US" sz="2400">
                <a:latin typeface="Times New Roman" pitchFamily="18" charset="0"/>
                <a:cs typeface="Times New Roman" pitchFamily="18" charset="0"/>
              </a:rPr>
              <a:t> – полуразложившаяся подстилка;</a:t>
            </a:r>
          </a:p>
          <a:p>
            <a:pPr algn="ctr"/>
            <a:r>
              <a:rPr lang="ru-RU" altLang="en-US" sz="2400" i="1">
                <a:latin typeface="Times New Roman" pitchFamily="18" charset="0"/>
                <a:cs typeface="Times New Roman" pitchFamily="18" charset="0"/>
              </a:rPr>
              <a:t>Н</a:t>
            </a:r>
            <a:r>
              <a:rPr lang="ru-RU" altLang="en-US" sz="2400">
                <a:latin typeface="Times New Roman" pitchFamily="18" charset="0"/>
                <a:cs typeface="Times New Roman" pitchFamily="18" charset="0"/>
              </a:rPr>
              <a:t> – гумус.</a:t>
            </a:r>
          </a:p>
        </p:txBody>
      </p:sp>
      <p:sp>
        <p:nvSpPr>
          <p:cNvPr id="27653" name="Номер слайда 1"/>
          <p:cNvSpPr>
            <a:spLocks noGrp="1"/>
          </p:cNvSpPr>
          <p:nvPr>
            <p:ph type="sldNum" sz="quarter" idx="12"/>
          </p:nvPr>
        </p:nvSpPr>
        <p:spPr>
          <a:noFill/>
          <a:ln>
            <a:miter lim="800000"/>
            <a:headEnd/>
            <a:tailEnd/>
          </a:ln>
        </p:spPr>
        <p:txBody>
          <a:bodyPr/>
          <a:lstStyle/>
          <a:p>
            <a:fld id="{9640BF60-2C1F-4199-874B-D0A371452DEF}" type="slidenum">
              <a:rPr lang="ru-RU" altLang="en-US" smtClean="0"/>
              <a:pPr/>
              <a:t>25</a:t>
            </a:fld>
            <a:endParaRPr lang="ru-RU" altLang="en-US" smtClean="0"/>
          </a:p>
        </p:txBody>
      </p:sp>
    </p:spTree>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8313" y="333375"/>
            <a:ext cx="8424862" cy="792163"/>
          </a:xfrm>
          <a:solidFill>
            <a:srgbClr val="FFFFFF"/>
          </a:solidFill>
        </p:spPr>
        <p:txBody>
          <a:bodyPr/>
          <a:lstStyle/>
          <a:p>
            <a:pPr algn="ctr"/>
            <a:r>
              <a:rPr lang="ru-RU" altLang="en-US" sz="3200" b="1" smtClean="0">
                <a:solidFill>
                  <a:schemeClr val="tx1"/>
                </a:solidFill>
                <a:latin typeface="Times New Roman" pitchFamily="18" charset="0"/>
                <a:cs typeface="Times New Roman" pitchFamily="18" charset="0"/>
              </a:rPr>
              <a:t>Типы гумуса </a:t>
            </a:r>
            <a:endParaRPr lang="en-US" altLang="en-US" sz="3200" b="1" smtClean="0">
              <a:solidFill>
                <a:schemeClr val="tx1"/>
              </a:solidFill>
              <a:latin typeface="Times New Roman" pitchFamily="18" charset="0"/>
              <a:cs typeface="Times New Roman" pitchFamily="18" charset="0"/>
            </a:endParaRPr>
          </a:p>
        </p:txBody>
      </p:sp>
      <p:pic>
        <p:nvPicPr>
          <p:cNvPr id="28675" name="Picture 2" descr="Examples of mor, moder and mull forest humus forms."/>
          <p:cNvPicPr>
            <a:picLocks noChangeAspect="1" noChangeArrowheads="1"/>
          </p:cNvPicPr>
          <p:nvPr/>
        </p:nvPicPr>
        <p:blipFill>
          <a:blip r:embed="rId2"/>
          <a:srcRect/>
          <a:stretch>
            <a:fillRect/>
          </a:stretch>
        </p:blipFill>
        <p:spPr bwMode="auto">
          <a:xfrm>
            <a:off x="903288" y="1595438"/>
            <a:ext cx="7810500" cy="4354512"/>
          </a:xfrm>
          <a:prstGeom prst="rect">
            <a:avLst/>
          </a:prstGeom>
          <a:noFill/>
          <a:ln w="9525">
            <a:noFill/>
            <a:miter lim="800000"/>
            <a:headEnd/>
            <a:tailEnd/>
          </a:ln>
        </p:spPr>
      </p:pic>
      <p:sp>
        <p:nvSpPr>
          <p:cNvPr id="28676" name="Номер слайда 1"/>
          <p:cNvSpPr>
            <a:spLocks noGrp="1"/>
          </p:cNvSpPr>
          <p:nvPr>
            <p:ph type="sldNum" sz="quarter" idx="12"/>
          </p:nvPr>
        </p:nvSpPr>
        <p:spPr>
          <a:noFill/>
          <a:ln>
            <a:miter lim="800000"/>
            <a:headEnd/>
            <a:tailEnd/>
          </a:ln>
        </p:spPr>
        <p:txBody>
          <a:bodyPr/>
          <a:lstStyle/>
          <a:p>
            <a:fld id="{84709A06-708E-4A8C-8830-A4EAE789D1F6}" type="slidenum">
              <a:rPr lang="ru-RU" altLang="en-US" smtClean="0"/>
              <a:pPr/>
              <a:t>26</a:t>
            </a:fld>
            <a:endParaRPr lang="ru-RU" altLang="en-US" smtClean="0"/>
          </a:p>
        </p:txBody>
      </p:sp>
    </p:spTree>
  </p:cSld>
  <p:clrMapOvr>
    <a:masterClrMapping/>
  </p:clrMapOvr>
  <p:transition>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68313" y="333375"/>
            <a:ext cx="8424862" cy="792163"/>
          </a:xfrm>
          <a:solidFill>
            <a:srgbClr val="FFFFFF"/>
          </a:solidFill>
        </p:spPr>
        <p:txBody>
          <a:bodyPr/>
          <a:lstStyle/>
          <a:p>
            <a:pPr algn="ctr"/>
            <a:r>
              <a:rPr lang="ru-RU" altLang="en-US" sz="3200" b="1" smtClean="0">
                <a:solidFill>
                  <a:schemeClr val="tx1"/>
                </a:solidFill>
                <a:latin typeface="Times New Roman" pitchFamily="18" charset="0"/>
                <a:cs typeface="Times New Roman" pitchFamily="18" charset="0"/>
              </a:rPr>
              <a:t>Типы гумуса </a:t>
            </a:r>
            <a:endParaRPr lang="en-US" altLang="en-US" sz="3200" b="1" smtClean="0">
              <a:solidFill>
                <a:schemeClr val="tx1"/>
              </a:solidFill>
              <a:latin typeface="Times New Roman" pitchFamily="18" charset="0"/>
              <a:cs typeface="Times New Roman" pitchFamily="18" charset="0"/>
            </a:endParaRPr>
          </a:p>
        </p:txBody>
      </p:sp>
      <p:pic>
        <p:nvPicPr>
          <p:cNvPr id="29699" name="Picture 2" descr="http://hypersoil.uni-muenster.de/0/04/img/05-2.gif"/>
          <p:cNvPicPr>
            <a:picLocks noChangeAspect="1" noChangeArrowheads="1"/>
          </p:cNvPicPr>
          <p:nvPr/>
        </p:nvPicPr>
        <p:blipFill>
          <a:blip r:embed="rId2"/>
          <a:srcRect/>
          <a:stretch>
            <a:fillRect/>
          </a:stretch>
        </p:blipFill>
        <p:spPr bwMode="auto">
          <a:xfrm>
            <a:off x="503238" y="1127125"/>
            <a:ext cx="8316912" cy="5337175"/>
          </a:xfrm>
          <a:prstGeom prst="rect">
            <a:avLst/>
          </a:prstGeom>
          <a:noFill/>
          <a:ln w="9525">
            <a:noFill/>
            <a:miter lim="800000"/>
            <a:headEnd/>
            <a:tailEnd/>
          </a:ln>
        </p:spPr>
      </p:pic>
      <p:sp>
        <p:nvSpPr>
          <p:cNvPr id="29700" name="Номер слайда 1"/>
          <p:cNvSpPr>
            <a:spLocks noGrp="1"/>
          </p:cNvSpPr>
          <p:nvPr>
            <p:ph type="sldNum" sz="quarter" idx="12"/>
          </p:nvPr>
        </p:nvSpPr>
        <p:spPr>
          <a:noFill/>
          <a:ln>
            <a:miter lim="800000"/>
            <a:headEnd/>
            <a:tailEnd/>
          </a:ln>
        </p:spPr>
        <p:txBody>
          <a:bodyPr/>
          <a:lstStyle/>
          <a:p>
            <a:fld id="{E520AB69-C9F1-4FA2-8582-17D280D5F69D}" type="slidenum">
              <a:rPr lang="ru-RU" altLang="en-US" smtClean="0"/>
              <a:pPr/>
              <a:t>27</a:t>
            </a:fld>
            <a:endParaRPr lang="ru-RU" altLang="en-US" smtClean="0"/>
          </a:p>
        </p:txBody>
      </p:sp>
    </p:spTree>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68313" y="549275"/>
            <a:ext cx="8424862" cy="576263"/>
          </a:xfrm>
          <a:solidFill>
            <a:srgbClr val="FFFFFF"/>
          </a:solidFill>
        </p:spPr>
        <p:txBody>
          <a:bodyPr/>
          <a:lstStyle/>
          <a:p>
            <a:pPr algn="ctr"/>
            <a:r>
              <a:rPr lang="ru-RU" altLang="en-US" sz="3200" b="1" smtClean="0">
                <a:solidFill>
                  <a:schemeClr val="tx1"/>
                </a:solidFill>
                <a:latin typeface="Times New Roman" pitchFamily="18" charset="0"/>
                <a:cs typeface="Times New Roman" pitchFamily="18" charset="0"/>
              </a:rPr>
              <a:t>Типы гумуса </a:t>
            </a:r>
            <a:endParaRPr lang="en-US" altLang="en-US" sz="3200" b="1" smtClean="0">
              <a:solidFill>
                <a:schemeClr val="tx1"/>
              </a:solidFill>
              <a:latin typeface="Times New Roman" pitchFamily="18" charset="0"/>
              <a:cs typeface="Times New Roman" pitchFamily="18" charset="0"/>
            </a:endParaRPr>
          </a:p>
        </p:txBody>
      </p:sp>
      <p:pic>
        <p:nvPicPr>
          <p:cNvPr id="30723" name="Picture 2" descr="http://www-markinfo.slu.se/eng/soildes/humus/images/skhum19.gif"/>
          <p:cNvPicPr>
            <a:picLocks noChangeAspect="1" noChangeArrowheads="1"/>
          </p:cNvPicPr>
          <p:nvPr/>
        </p:nvPicPr>
        <p:blipFill>
          <a:blip r:embed="rId2"/>
          <a:srcRect/>
          <a:stretch>
            <a:fillRect/>
          </a:stretch>
        </p:blipFill>
        <p:spPr bwMode="auto">
          <a:xfrm>
            <a:off x="1619250" y="1484313"/>
            <a:ext cx="5832475" cy="5094287"/>
          </a:xfrm>
          <a:prstGeom prst="rect">
            <a:avLst/>
          </a:prstGeom>
          <a:noFill/>
          <a:ln w="9525">
            <a:noFill/>
            <a:miter lim="800000"/>
            <a:headEnd/>
            <a:tailEnd/>
          </a:ln>
        </p:spPr>
      </p:pic>
      <p:sp>
        <p:nvSpPr>
          <p:cNvPr id="30724" name="Номер слайда 1"/>
          <p:cNvSpPr>
            <a:spLocks noGrp="1"/>
          </p:cNvSpPr>
          <p:nvPr>
            <p:ph type="sldNum" sz="quarter" idx="12"/>
          </p:nvPr>
        </p:nvSpPr>
        <p:spPr>
          <a:noFill/>
          <a:ln>
            <a:miter lim="800000"/>
            <a:headEnd/>
            <a:tailEnd/>
          </a:ln>
        </p:spPr>
        <p:txBody>
          <a:bodyPr/>
          <a:lstStyle/>
          <a:p>
            <a:fld id="{4CC17DBD-4AA5-48CD-8AE6-A060BE4B43EC}" type="slidenum">
              <a:rPr lang="ru-RU" altLang="en-US" smtClean="0"/>
              <a:pPr/>
              <a:t>28</a:t>
            </a:fld>
            <a:endParaRPr lang="ru-RU" altLang="en-US" smtClean="0"/>
          </a:p>
        </p:txBody>
      </p:sp>
    </p:spTree>
  </p:cSld>
  <p:clrMapOvr>
    <a:masterClrMapping/>
  </p:clrMapOvr>
  <p:transition>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68313" y="333375"/>
            <a:ext cx="8424862" cy="792163"/>
          </a:xfrm>
          <a:solidFill>
            <a:srgbClr val="FFFFFF"/>
          </a:solidFill>
        </p:spPr>
        <p:txBody>
          <a:bodyPr/>
          <a:lstStyle/>
          <a:p>
            <a:pPr algn="ctr"/>
            <a:r>
              <a:rPr lang="ru-RU" altLang="en-US" sz="3200" b="1" smtClean="0">
                <a:solidFill>
                  <a:schemeClr val="tx1"/>
                </a:solidFill>
                <a:latin typeface="Times New Roman" pitchFamily="18" charset="0"/>
                <a:cs typeface="Times New Roman" pitchFamily="18" charset="0"/>
              </a:rPr>
              <a:t>Классификация гумуса</a:t>
            </a:r>
            <a:endParaRPr lang="en-US" altLang="en-US" sz="3200" smtClean="0">
              <a:solidFill>
                <a:schemeClr val="tx1"/>
              </a:solidFill>
              <a:latin typeface="Times New Roman" pitchFamily="18" charset="0"/>
              <a:cs typeface="Times New Roman" pitchFamily="18" charset="0"/>
            </a:endParaRPr>
          </a:p>
        </p:txBody>
      </p:sp>
      <p:pic>
        <p:nvPicPr>
          <p:cNvPr id="31747" name="Picture 2"/>
          <p:cNvPicPr>
            <a:picLocks noChangeAspect="1" noChangeArrowheads="1"/>
          </p:cNvPicPr>
          <p:nvPr/>
        </p:nvPicPr>
        <p:blipFill>
          <a:blip r:embed="rId2"/>
          <a:srcRect/>
          <a:stretch>
            <a:fillRect/>
          </a:stretch>
        </p:blipFill>
        <p:spPr bwMode="auto">
          <a:xfrm>
            <a:off x="1692275" y="1700213"/>
            <a:ext cx="6119813" cy="3354387"/>
          </a:xfrm>
          <a:prstGeom prst="rect">
            <a:avLst/>
          </a:prstGeom>
          <a:noFill/>
          <a:ln w="9525">
            <a:noFill/>
            <a:miter lim="800000"/>
            <a:headEnd/>
            <a:tailEnd/>
          </a:ln>
        </p:spPr>
      </p:pic>
      <p:sp>
        <p:nvSpPr>
          <p:cNvPr id="31748" name="Номер слайда 1"/>
          <p:cNvSpPr>
            <a:spLocks noGrp="1"/>
          </p:cNvSpPr>
          <p:nvPr>
            <p:ph type="sldNum" sz="quarter" idx="12"/>
          </p:nvPr>
        </p:nvSpPr>
        <p:spPr>
          <a:noFill/>
          <a:ln>
            <a:miter lim="800000"/>
            <a:headEnd/>
            <a:tailEnd/>
          </a:ln>
        </p:spPr>
        <p:txBody>
          <a:bodyPr/>
          <a:lstStyle/>
          <a:p>
            <a:fld id="{CEB0BB9C-FB88-415A-83E2-CC0D5F0FC3A1}" type="slidenum">
              <a:rPr lang="ru-RU" altLang="en-US" smtClean="0"/>
              <a:pPr/>
              <a:t>29</a:t>
            </a:fld>
            <a:endParaRPr lang="ru-RU" altLang="en-US" smtClean="0"/>
          </a:p>
        </p:txBody>
      </p:sp>
    </p:spTree>
  </p:cSld>
  <p:clrMapOvr>
    <a:masterClrMapping/>
  </p:clrMapOvr>
  <p:transition>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68313" y="115888"/>
            <a:ext cx="8424862" cy="360362"/>
          </a:xfrm>
          <a:solidFill>
            <a:srgbClr val="FFFFFF"/>
          </a:solidFill>
        </p:spPr>
        <p:txBody>
          <a:bodyPr/>
          <a:lstStyle/>
          <a:p>
            <a:pPr algn="ctr"/>
            <a:r>
              <a:rPr lang="ru-RU" altLang="en-US" sz="2000" b="1" smtClean="0">
                <a:solidFill>
                  <a:schemeClr val="tx1"/>
                </a:solidFill>
                <a:latin typeface="Times New Roman" pitchFamily="18" charset="0"/>
                <a:cs typeface="Times New Roman" pitchFamily="18" charset="0"/>
              </a:rPr>
              <a:t>Схема классификации типов гумуса</a:t>
            </a:r>
            <a:endParaRPr lang="en-US" altLang="en-US" sz="2000" b="1" smtClean="0">
              <a:solidFill>
                <a:schemeClr val="tx1"/>
              </a:solidFill>
              <a:latin typeface="Times New Roman" pitchFamily="18" charset="0"/>
              <a:cs typeface="Times New Roman" pitchFamily="18" charset="0"/>
            </a:endParaRPr>
          </a:p>
        </p:txBody>
      </p:sp>
      <p:graphicFrame>
        <p:nvGraphicFramePr>
          <p:cNvPr id="2" name="Таблица 1"/>
          <p:cNvGraphicFramePr>
            <a:graphicFrameLocks noGrp="1"/>
          </p:cNvGraphicFramePr>
          <p:nvPr/>
        </p:nvGraphicFramePr>
        <p:xfrm>
          <a:off x="467544" y="548680"/>
          <a:ext cx="8424937" cy="6105917"/>
        </p:xfrm>
        <a:graphic>
          <a:graphicData uri="http://schemas.openxmlformats.org/drawingml/2006/table">
            <a:tbl>
              <a:tblPr firstRow="1" firstCol="1" bandRow="1">
                <a:tableStyleId>{5C22544A-7EE6-4342-B048-85BDC9FD1C3A}</a:tableStyleId>
              </a:tblPr>
              <a:tblGrid>
                <a:gridCol w="1008112"/>
                <a:gridCol w="1699904"/>
                <a:gridCol w="1180416"/>
                <a:gridCol w="1512168"/>
                <a:gridCol w="1584176"/>
                <a:gridCol w="1440161"/>
              </a:tblGrid>
              <a:tr h="429538">
                <a:tc rowSpan="2">
                  <a:txBody>
                    <a:bodyPr/>
                    <a:lstStyle/>
                    <a:p>
                      <a:pPr marL="0" algn="ctr" defTabSz="914400" rtl="0" eaLnBrk="1" latinLnBrk="0" hangingPunct="1">
                        <a:spcBef>
                          <a:spcPts val="300"/>
                        </a:spcBef>
                        <a:spcAft>
                          <a:spcPts val="300"/>
                        </a:spcAft>
                      </a:pPr>
                      <a:r>
                        <a:rPr lang="ru-RU" sz="1400" b="0" kern="1200" dirty="0" err="1" smtClean="0">
                          <a:solidFill>
                            <a:schemeClr val="dk1"/>
                          </a:solidFill>
                          <a:effectLst/>
                          <a:latin typeface="+mn-lt"/>
                          <a:ea typeface="+mn-ea"/>
                          <a:cs typeface="+mn-cs"/>
                        </a:rPr>
                        <a:t>Биоло-гическая</a:t>
                      </a:r>
                      <a:r>
                        <a:rPr lang="ru-RU" sz="1400" b="0" kern="1200" dirty="0" smtClean="0">
                          <a:solidFill>
                            <a:schemeClr val="dk1"/>
                          </a:solidFill>
                          <a:effectLst/>
                          <a:latin typeface="+mn-lt"/>
                          <a:ea typeface="+mn-ea"/>
                          <a:cs typeface="+mn-cs"/>
                        </a:rPr>
                        <a:t> </a:t>
                      </a:r>
                      <a:r>
                        <a:rPr lang="ru-RU" sz="1400" b="0" kern="1200" dirty="0">
                          <a:solidFill>
                            <a:schemeClr val="dk1"/>
                          </a:solidFill>
                          <a:effectLst/>
                          <a:latin typeface="+mn-lt"/>
                          <a:ea typeface="+mn-ea"/>
                          <a:cs typeface="+mn-cs"/>
                        </a:rPr>
                        <a:t>актив-</a:t>
                      </a:r>
                      <a:r>
                        <a:rPr lang="ru-RU" sz="1400" b="0" kern="1200" dirty="0" err="1">
                          <a:solidFill>
                            <a:schemeClr val="dk1"/>
                          </a:solidFill>
                          <a:effectLst/>
                          <a:latin typeface="+mn-lt"/>
                          <a:ea typeface="+mn-ea"/>
                          <a:cs typeface="+mn-cs"/>
                        </a:rPr>
                        <a:t>ность</a:t>
                      </a:r>
                      <a:endParaRPr lang="en-US" sz="1400" b="0" kern="1200" dirty="0">
                        <a:solidFill>
                          <a:schemeClr val="dk1"/>
                        </a:solidFill>
                        <a:effectLst/>
                        <a:latin typeface="+mn-lt"/>
                        <a:ea typeface="+mn-ea"/>
                        <a:cs typeface="+mn-cs"/>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marL="0" algn="ctr" defTabSz="914400" rtl="0" eaLnBrk="1" latinLnBrk="0" hangingPunct="1">
                        <a:spcBef>
                          <a:spcPts val="300"/>
                        </a:spcBef>
                        <a:spcAft>
                          <a:spcPts val="300"/>
                        </a:spcAft>
                      </a:pPr>
                      <a:r>
                        <a:rPr lang="ru-RU" sz="1400" b="0" kern="1200" dirty="0" smtClean="0">
                          <a:solidFill>
                            <a:schemeClr val="dk1"/>
                          </a:solidFill>
                          <a:effectLst/>
                          <a:latin typeface="+mn-lt"/>
                          <a:ea typeface="+mn-ea"/>
                          <a:cs typeface="+mn-cs"/>
                        </a:rPr>
                        <a:t>Взаимодействие </a:t>
                      </a:r>
                      <a:r>
                        <a:rPr lang="ru-RU" sz="1400" b="0" kern="1200" dirty="0">
                          <a:solidFill>
                            <a:schemeClr val="dk1"/>
                          </a:solidFill>
                          <a:effectLst/>
                          <a:latin typeface="+mn-lt"/>
                          <a:ea typeface="+mn-ea"/>
                          <a:cs typeface="+mn-cs"/>
                        </a:rPr>
                        <a:t>гумуса с глинистыми минералами</a:t>
                      </a:r>
                      <a:endParaRPr lang="en-US" sz="1400" b="0" kern="1200" dirty="0">
                        <a:solidFill>
                          <a:schemeClr val="dk1"/>
                        </a:solidFill>
                        <a:effectLst/>
                        <a:latin typeface="+mn-lt"/>
                        <a:ea typeface="+mn-ea"/>
                        <a:cs typeface="+mn-cs"/>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4">
                  <a:txBody>
                    <a:bodyPr/>
                    <a:lstStyle/>
                    <a:p>
                      <a:pPr marL="0" algn="ctr" defTabSz="914400" rtl="0" eaLnBrk="1" latinLnBrk="0" hangingPunct="1">
                        <a:spcBef>
                          <a:spcPts val="300"/>
                        </a:spcBef>
                        <a:spcAft>
                          <a:spcPts val="300"/>
                        </a:spcAft>
                      </a:pPr>
                      <a:r>
                        <a:rPr lang="ru-RU" sz="1400" b="0" kern="1200" dirty="0" err="1">
                          <a:solidFill>
                            <a:schemeClr val="dk1"/>
                          </a:solidFill>
                          <a:effectLst/>
                          <a:latin typeface="+mn-lt"/>
                          <a:ea typeface="+mn-ea"/>
                          <a:cs typeface="+mn-cs"/>
                        </a:rPr>
                        <a:t>Аэрируемость</a:t>
                      </a:r>
                      <a:r>
                        <a:rPr lang="ru-RU" sz="1400" b="0" kern="1200" dirty="0">
                          <a:solidFill>
                            <a:schemeClr val="dk1"/>
                          </a:solidFill>
                          <a:effectLst/>
                          <a:latin typeface="+mn-lt"/>
                          <a:ea typeface="+mn-ea"/>
                          <a:cs typeface="+mn-cs"/>
                        </a:rPr>
                        <a:t> среды</a:t>
                      </a:r>
                      <a:endParaRPr lang="en-US" sz="1400" b="0" kern="1200" dirty="0">
                        <a:solidFill>
                          <a:schemeClr val="dk1"/>
                        </a:solidFill>
                        <a:effectLst/>
                        <a:latin typeface="+mn-lt"/>
                        <a:ea typeface="+mn-ea"/>
                        <a:cs typeface="+mn-cs"/>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946726">
                <a:tc vMerge="1">
                  <a:txBody>
                    <a:bodyPr/>
                    <a:lstStyle/>
                    <a:p>
                      <a:endParaRPr lang="ru-RU"/>
                    </a:p>
                  </a:txBody>
                  <a:tcPr/>
                </a:tc>
                <a:tc vMerge="1">
                  <a:txBody>
                    <a:bodyPr/>
                    <a:lstStyle/>
                    <a:p>
                      <a:endParaRPr lang="ru-RU"/>
                    </a:p>
                  </a:txBody>
                  <a:tcPr/>
                </a:tc>
                <a:tc>
                  <a:txBody>
                    <a:bodyPr/>
                    <a:lstStyle/>
                    <a:p>
                      <a:pPr algn="ctr">
                        <a:spcBef>
                          <a:spcPts val="300"/>
                        </a:spcBef>
                        <a:spcAft>
                          <a:spcPts val="300"/>
                        </a:spcAft>
                      </a:pPr>
                      <a:r>
                        <a:rPr lang="ru-RU" sz="1400" b="0" dirty="0">
                          <a:effectLst/>
                        </a:rPr>
                        <a:t>Среда </a:t>
                      </a:r>
                      <a:r>
                        <a:rPr lang="ru-RU" sz="1400" b="0" dirty="0" smtClean="0">
                          <a:effectLst/>
                        </a:rPr>
                        <a:t>аэрируется</a:t>
                      </a:r>
                      <a:endParaRPr lang="en-US" sz="1400" b="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spcBef>
                          <a:spcPts val="300"/>
                        </a:spcBef>
                        <a:spcAft>
                          <a:spcPts val="300"/>
                        </a:spcAft>
                      </a:pPr>
                      <a:r>
                        <a:rPr lang="ru-RU" sz="1400" b="0" dirty="0">
                          <a:effectLst/>
                        </a:rPr>
                        <a:t>Среда влажная, более или менее </a:t>
                      </a:r>
                      <a:r>
                        <a:rPr lang="ru-RU" sz="1400" b="0" dirty="0" smtClean="0">
                          <a:effectLst/>
                        </a:rPr>
                        <a:t>аэрируемая</a:t>
                      </a:r>
                      <a:endParaRPr lang="en-US" sz="1400" b="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spcBef>
                          <a:spcPts val="300"/>
                        </a:spcBef>
                        <a:spcAft>
                          <a:spcPts val="300"/>
                        </a:spcAft>
                      </a:pPr>
                      <a:r>
                        <a:rPr lang="ru-RU" sz="1400" dirty="0">
                          <a:effectLst/>
                        </a:rPr>
                        <a:t>Среда, временно </a:t>
                      </a:r>
                      <a:r>
                        <a:rPr lang="ru-RU" sz="1400" dirty="0" smtClean="0">
                          <a:effectLst/>
                        </a:rPr>
                        <a:t>насыщаемая </a:t>
                      </a:r>
                      <a:r>
                        <a:rPr lang="ru-RU" sz="1400" dirty="0">
                          <a:effectLst/>
                        </a:rPr>
                        <a:t>влагой (уровень </a:t>
                      </a:r>
                      <a:r>
                        <a:rPr lang="ru-RU" sz="1400" dirty="0" smtClean="0">
                          <a:effectLst/>
                        </a:rPr>
                        <a:t>грунтовых</a:t>
                      </a:r>
                      <a:r>
                        <a:rPr lang="en-US" sz="1400" dirty="0" smtClean="0">
                          <a:effectLst/>
                        </a:rPr>
                        <a:t> </a:t>
                      </a:r>
                      <a:r>
                        <a:rPr lang="ru-RU" sz="1400" dirty="0" smtClean="0">
                          <a:effectLst/>
                        </a:rPr>
                        <a:t>вод</a:t>
                      </a:r>
                      <a:r>
                        <a:rPr lang="ru-RU" sz="1400" dirty="0">
                          <a:effectLst/>
                        </a:rPr>
                        <a:t> ― </a:t>
                      </a:r>
                      <a:r>
                        <a:rPr lang="ru-RU" sz="1400" dirty="0" smtClean="0">
                          <a:effectLst/>
                        </a:rPr>
                        <a:t>колеблющийся</a:t>
                      </a:r>
                      <a:r>
                        <a:rPr lang="ru-RU" sz="1400" dirty="0">
                          <a:effectLst/>
                        </a:rPr>
                        <a:t>)</a:t>
                      </a:r>
                      <a:endParaRPr lang="en-US" sz="140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spcBef>
                          <a:spcPts val="300"/>
                        </a:spcBef>
                        <a:spcAft>
                          <a:spcPts val="300"/>
                        </a:spcAft>
                      </a:pPr>
                      <a:r>
                        <a:rPr lang="ru-RU" sz="1400" dirty="0">
                          <a:effectLst/>
                        </a:rPr>
                        <a:t>Среда, почти постоянно </a:t>
                      </a:r>
                      <a:r>
                        <a:rPr lang="ru-RU" sz="1400" dirty="0" smtClean="0">
                          <a:effectLst/>
                        </a:rPr>
                        <a:t>насыщена </a:t>
                      </a:r>
                      <a:r>
                        <a:rPr lang="ru-RU" sz="1400" dirty="0">
                          <a:effectLst/>
                        </a:rPr>
                        <a:t>влагой (уровень грунтовых вод близок к </a:t>
                      </a:r>
                      <a:r>
                        <a:rPr lang="ru-RU" sz="1400" dirty="0" smtClean="0">
                          <a:effectLst/>
                        </a:rPr>
                        <a:t>поверхности</a:t>
                      </a:r>
                      <a:r>
                        <a:rPr lang="ru-RU" sz="1400" dirty="0">
                          <a:effectLst/>
                        </a:rPr>
                        <a:t>)</a:t>
                      </a:r>
                      <a:endParaRPr lang="en-US" sz="140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1080120">
                <a:tc rowSpan="3">
                  <a:txBody>
                    <a:bodyPr/>
                    <a:lstStyle/>
                    <a:p>
                      <a:pPr marL="0" marR="71755" algn="ctr" defTabSz="914400" rtl="0" eaLnBrk="1" latinLnBrk="0" hangingPunct="1">
                        <a:spcBef>
                          <a:spcPts val="300"/>
                        </a:spcBef>
                        <a:spcAft>
                          <a:spcPts val="300"/>
                        </a:spcAft>
                      </a:pPr>
                      <a:r>
                        <a:rPr lang="ru-RU" sz="1400" b="0" kern="1200" dirty="0">
                          <a:solidFill>
                            <a:schemeClr val="dk1"/>
                          </a:solidFill>
                          <a:effectLst/>
                          <a:latin typeface="+mn-lt"/>
                          <a:ea typeface="+mn-ea"/>
                          <a:cs typeface="+mn-cs"/>
                        </a:rPr>
                        <a:t>← </a:t>
                      </a:r>
                      <a:r>
                        <a:rPr lang="ru-RU" sz="1400" b="1" kern="1200" dirty="0" smtClean="0">
                          <a:solidFill>
                            <a:schemeClr val="dk1"/>
                          </a:solidFill>
                          <a:effectLst/>
                          <a:latin typeface="+mn-lt"/>
                          <a:ea typeface="+mn-ea"/>
                          <a:cs typeface="+mn-cs"/>
                        </a:rPr>
                        <a:t>Уменьшение</a:t>
                      </a:r>
                      <a:endParaRPr lang="en-US" sz="1400" b="1" kern="1200" dirty="0">
                        <a:solidFill>
                          <a:schemeClr val="dk1"/>
                        </a:solidFill>
                        <a:effectLst/>
                        <a:latin typeface="+mn-lt"/>
                        <a:ea typeface="+mn-ea"/>
                        <a:cs typeface="+mn-cs"/>
                      </a:endParaRPr>
                    </a:p>
                  </a:txBody>
                  <a:tcPr marL="53937" marR="53937"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E1"/>
                    </a:solidFill>
                  </a:tcPr>
                </a:tc>
                <a:tc>
                  <a:txBody>
                    <a:bodyPr/>
                    <a:lstStyle/>
                    <a:p>
                      <a:pPr algn="ctr">
                        <a:spcAft>
                          <a:spcPts val="0"/>
                        </a:spcAft>
                      </a:pPr>
                      <a:r>
                        <a:rPr lang="ru-RU" sz="1400" dirty="0">
                          <a:effectLst/>
                        </a:rPr>
                        <a:t>Гумус </a:t>
                      </a:r>
                      <a:r>
                        <a:rPr lang="ru-RU" sz="1400" b="1" dirty="0">
                          <a:effectLst/>
                        </a:rPr>
                        <a:t>включен</a:t>
                      </a:r>
                      <a:r>
                        <a:rPr lang="ru-RU" sz="1400" dirty="0">
                          <a:effectLst/>
                        </a:rPr>
                        <a:t> в глинисто-гумусовый комплекс</a:t>
                      </a:r>
                      <a:endParaRPr lang="en-US" sz="140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a:effectLst/>
                        </a:rPr>
                        <a:t>Мюлль</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smtClean="0">
                          <a:effectLst/>
                        </a:rPr>
                        <a:t>Гидромюлль</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a:effectLst/>
                        </a:rPr>
                        <a:t> </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a:effectLst/>
                        </a:rPr>
                        <a:t> </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28192">
                <a:tc vMerge="1">
                  <a:txBody>
                    <a:bodyPr/>
                    <a:lstStyle/>
                    <a:p>
                      <a:endParaRPr lang="ru-RU"/>
                    </a:p>
                  </a:txBody>
                  <a:tcPr/>
                </a:tc>
                <a:tc>
                  <a:txBody>
                    <a:bodyPr/>
                    <a:lstStyle/>
                    <a:p>
                      <a:pPr algn="ctr">
                        <a:spcAft>
                          <a:spcPts val="0"/>
                        </a:spcAft>
                      </a:pPr>
                      <a:r>
                        <a:rPr lang="ru-RU" sz="1400" dirty="0">
                          <a:effectLst/>
                        </a:rPr>
                        <a:t>Неполное </a:t>
                      </a:r>
                      <a:r>
                        <a:rPr lang="ru-RU" sz="1400" dirty="0" err="1">
                          <a:effectLst/>
                        </a:rPr>
                        <a:t>перемеши-вание</a:t>
                      </a:r>
                      <a:r>
                        <a:rPr lang="ru-RU" sz="1400" dirty="0">
                          <a:effectLst/>
                        </a:rPr>
                        <a:t>. Глинисто-гумусовый комплекс </a:t>
                      </a:r>
                      <a:r>
                        <a:rPr lang="ru-RU" sz="1400" b="1" dirty="0">
                          <a:effectLst/>
                        </a:rPr>
                        <a:t>отсутствует</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a:effectLst/>
                        </a:rPr>
                        <a:t>Модер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smtClean="0">
                          <a:effectLst/>
                        </a:rPr>
                        <a:t>Гидромодер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err="1">
                          <a:effectLst/>
                        </a:rPr>
                        <a:t>Анмоор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a:effectLst/>
                        </a:rPr>
                        <a:t> </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21341">
                <a:tc vMerge="1">
                  <a:txBody>
                    <a:bodyPr/>
                    <a:lstStyle/>
                    <a:p>
                      <a:endParaRPr lang="ru-RU"/>
                    </a:p>
                  </a:txBody>
                  <a:tcPr/>
                </a:tc>
                <a:tc>
                  <a:txBody>
                    <a:bodyPr/>
                    <a:lstStyle/>
                    <a:p>
                      <a:pPr algn="ctr">
                        <a:spcAft>
                          <a:spcPts val="0"/>
                        </a:spcAft>
                      </a:pPr>
                      <a:r>
                        <a:rPr lang="ru-RU" sz="1400" dirty="0">
                          <a:effectLst/>
                        </a:rPr>
                        <a:t>Мощный </a:t>
                      </a:r>
                      <a:r>
                        <a:rPr lang="en-US" sz="1400" dirty="0">
                          <a:effectLst/>
                        </a:rPr>
                        <a:t>A</a:t>
                      </a:r>
                      <a:r>
                        <a:rPr lang="ru-RU" sz="1400" baseline="-25000" dirty="0">
                          <a:effectLst/>
                        </a:rPr>
                        <a:t>0</a:t>
                      </a:r>
                      <a:r>
                        <a:rPr lang="ru-RU" sz="1400" dirty="0" smtClean="0">
                          <a:effectLst/>
                        </a:rPr>
                        <a:t>, </a:t>
                      </a:r>
                      <a:r>
                        <a:rPr lang="ru-RU" sz="1400" b="1" dirty="0">
                          <a:effectLst/>
                        </a:rPr>
                        <a:t>не</a:t>
                      </a:r>
                      <a:r>
                        <a:rPr lang="ru-RU" sz="1400" dirty="0">
                          <a:effectLst/>
                        </a:rPr>
                        <a:t> </a:t>
                      </a:r>
                      <a:r>
                        <a:rPr lang="ru-RU" sz="1400" b="1" dirty="0" smtClean="0">
                          <a:effectLst/>
                        </a:rPr>
                        <a:t>смешанный</a:t>
                      </a:r>
                      <a:r>
                        <a:rPr lang="en-US" sz="1400" dirty="0" smtClean="0">
                          <a:effectLst/>
                        </a:rPr>
                        <a:t> c</a:t>
                      </a:r>
                      <a:r>
                        <a:rPr lang="ru-RU" sz="1400" dirty="0" smtClean="0">
                          <a:effectLst/>
                        </a:rPr>
                        <a:t> </a:t>
                      </a:r>
                      <a:r>
                        <a:rPr lang="ru-RU" sz="1400" dirty="0">
                          <a:effectLst/>
                        </a:rPr>
                        <a:t>минеральными горизонтами </a:t>
                      </a:r>
                      <a:endParaRPr lang="en-US" sz="1400"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400" b="1" dirty="0">
                          <a:effectLst/>
                        </a:rPr>
                        <a:t>Мор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ru-RU" sz="1400" b="1" dirty="0" err="1">
                          <a:effectLst/>
                        </a:rPr>
                        <a:t>Гидромор</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ctr">
                        <a:spcAft>
                          <a:spcPts val="0"/>
                        </a:spcAft>
                      </a:pPr>
                      <a:r>
                        <a:rPr lang="ru-RU" sz="1400" b="1" dirty="0">
                          <a:effectLst/>
                        </a:rPr>
                        <a:t>Торф</a:t>
                      </a:r>
                      <a:endParaRPr lang="en-US" sz="1400" b="1" dirty="0">
                        <a:effectLst/>
                        <a:latin typeface="Times New Roman"/>
                        <a:ea typeface="Calibri"/>
                      </a:endParaRPr>
                    </a:p>
                  </a:txBody>
                  <a:tcPr marL="53937" marR="5393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2772" name="Номер слайда 2"/>
          <p:cNvSpPr>
            <a:spLocks noGrp="1"/>
          </p:cNvSpPr>
          <p:nvPr>
            <p:ph type="sldNum" sz="quarter" idx="12"/>
          </p:nvPr>
        </p:nvSpPr>
        <p:spPr>
          <a:noFill/>
          <a:ln>
            <a:miter lim="800000"/>
            <a:headEnd/>
            <a:tailEnd/>
          </a:ln>
        </p:spPr>
        <p:txBody>
          <a:bodyPr/>
          <a:lstStyle/>
          <a:p>
            <a:fld id="{E06CB026-19E0-44D6-BBC0-CBB0F5CF714E}" type="slidenum">
              <a:rPr lang="ru-RU" altLang="en-US" smtClean="0"/>
              <a:pPr/>
              <a:t>30</a:t>
            </a:fld>
            <a:endParaRPr lang="ru-RU" altLang="en-US" smtClean="0"/>
          </a:p>
        </p:txBody>
      </p:sp>
    </p:spTree>
  </p:cSld>
  <p:clrMapOvr>
    <a:masterClrMapping/>
  </p:clrMapOvr>
  <p:transition>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68313" y="188913"/>
            <a:ext cx="8424862" cy="6553200"/>
          </a:xfrm>
          <a:solidFill>
            <a:srgbClr val="FFFFFF"/>
          </a:solidFill>
        </p:spPr>
        <p:txBody>
          <a:bodyPr/>
          <a:lstStyle/>
          <a:p>
            <a:r>
              <a:rPr lang="ru-RU" altLang="en-US" sz="2600" b="1" smtClean="0">
                <a:solidFill>
                  <a:schemeClr val="tx1"/>
                </a:solidFill>
                <a:latin typeface="Times New Roman" pitchFamily="18" charset="0"/>
                <a:cs typeface="Times New Roman" pitchFamily="18" charset="0"/>
              </a:rPr>
              <a:t>1. Гумус, образующийся в условиях аэрации.</a:t>
            </a:r>
            <a:r>
              <a:rPr lang="en-US" altLang="en-US" sz="2600" smtClean="0">
                <a:solidFill>
                  <a:schemeClr val="tx1"/>
                </a:solidFill>
                <a:latin typeface="Times New Roman" pitchFamily="18" charset="0"/>
                <a:cs typeface="Times New Roman" pitchFamily="18" charset="0"/>
              </a:rPr>
              <a:t/>
            </a:r>
            <a:br>
              <a:rPr lang="en-US" altLang="en-US" sz="2600" smtClean="0">
                <a:solidFill>
                  <a:schemeClr val="tx1"/>
                </a:solidFill>
                <a:latin typeface="Times New Roman" pitchFamily="18" charset="0"/>
                <a:cs typeface="Times New Roman" pitchFamily="18" charset="0"/>
              </a:rPr>
            </a:br>
            <a:r>
              <a:rPr lang="ru-RU" altLang="en-US" sz="2600" smtClean="0">
                <a:solidFill>
                  <a:schemeClr val="tx1"/>
                </a:solidFill>
                <a:latin typeface="Times New Roman" pitchFamily="18" charset="0"/>
                <a:cs typeface="Times New Roman" pitchFamily="18" charset="0"/>
              </a:rPr>
              <a:t>а) </a:t>
            </a:r>
            <a:r>
              <a:rPr lang="ru-RU" altLang="en-US" sz="2600" i="1" smtClean="0">
                <a:solidFill>
                  <a:schemeClr val="tx1"/>
                </a:solidFill>
                <a:latin typeface="Times New Roman" pitchFamily="18" charset="0"/>
                <a:cs typeface="Times New Roman" pitchFamily="18" charset="0"/>
              </a:rPr>
              <a:t>Морфология и степень смешения с минеральным веществом</a:t>
            </a:r>
            <a:r>
              <a:rPr lang="ru-RU" altLang="en-US" sz="2600" smtClean="0">
                <a:solidFill>
                  <a:schemeClr val="tx1"/>
                </a:solidFill>
                <a:latin typeface="Times New Roman" pitchFamily="18" charset="0"/>
                <a:cs typeface="Times New Roman" pitchFamily="18" charset="0"/>
              </a:rPr>
              <a:t>:</a:t>
            </a:r>
            <a:r>
              <a:rPr lang="en-US" altLang="en-US" sz="2600" smtClean="0">
                <a:solidFill>
                  <a:schemeClr val="tx1"/>
                </a:solidFill>
                <a:latin typeface="Times New Roman" pitchFamily="18" charset="0"/>
                <a:cs typeface="Times New Roman" pitchFamily="18" charset="0"/>
              </a:rPr>
              <a:t/>
            </a:r>
            <a:br>
              <a:rPr lang="en-US" altLang="en-US" sz="2600" smtClean="0">
                <a:solidFill>
                  <a:schemeClr val="tx1"/>
                </a:solidFill>
                <a:latin typeface="Times New Roman" pitchFamily="18" charset="0"/>
                <a:cs typeface="Times New Roman" pitchFamily="18" charset="0"/>
              </a:rPr>
            </a:br>
            <a:r>
              <a:rPr lang="ru-RU" altLang="en-US" sz="2600" b="1" smtClean="0">
                <a:solidFill>
                  <a:schemeClr val="tx1"/>
                </a:solidFill>
                <a:latin typeface="Times New Roman" pitchFamily="18" charset="0"/>
                <a:cs typeface="Times New Roman" pitchFamily="18" charset="0"/>
              </a:rPr>
              <a:t>Мор</a:t>
            </a:r>
            <a:r>
              <a:rPr lang="ru-RU" altLang="en-US" sz="2600" smtClean="0">
                <a:solidFill>
                  <a:schemeClr val="tx1"/>
                </a:solidFill>
                <a:latin typeface="Times New Roman" pitchFamily="18" charset="0"/>
                <a:cs typeface="Times New Roman" pitchFamily="18" charset="0"/>
              </a:rPr>
              <a:t> — ничтожное или слабое смешение органической части</a:t>
            </a:r>
            <a:r>
              <a:rPr lang="en-US" altLang="en-US" sz="2600" smtClean="0">
                <a:solidFill>
                  <a:schemeClr val="tx1"/>
                </a:solidFill>
                <a:latin typeface="Times New Roman" pitchFamily="18" charset="0"/>
                <a:cs typeface="Times New Roman" pitchFamily="18" charset="0"/>
              </a:rPr>
              <a:t> </a:t>
            </a:r>
            <a:r>
              <a:rPr lang="ru-RU" altLang="en-US" sz="2600" smtClean="0">
                <a:solidFill>
                  <a:schemeClr val="tx1"/>
                </a:solidFill>
                <a:latin typeface="Times New Roman" pitchFamily="18" charset="0"/>
                <a:cs typeface="Times New Roman" pitchFamily="18" charset="0"/>
              </a:rPr>
              <a:t>с минеральной; горизонт А</a:t>
            </a:r>
            <a:r>
              <a:rPr lang="ru-RU" altLang="en-US" sz="2600" baseline="-25000" smtClean="0">
                <a:solidFill>
                  <a:schemeClr val="tx1"/>
                </a:solidFill>
                <a:latin typeface="Times New Roman" pitchFamily="18" charset="0"/>
                <a:cs typeface="Times New Roman" pitchFamily="18" charset="0"/>
              </a:rPr>
              <a:t>0</a:t>
            </a:r>
            <a:r>
              <a:rPr lang="ru-RU" altLang="en-US" sz="2600" smtClean="0">
                <a:solidFill>
                  <a:schemeClr val="tx1"/>
                </a:solidFill>
                <a:latin typeface="Times New Roman" pitchFamily="18" charset="0"/>
                <a:cs typeface="Times New Roman" pitchFamily="18" charset="0"/>
              </a:rPr>
              <a:t> очень отчетливый и мощный.</a:t>
            </a:r>
            <a:r>
              <a:rPr lang="en-US" altLang="en-US" sz="2600" smtClean="0">
                <a:solidFill>
                  <a:schemeClr val="tx1"/>
                </a:solidFill>
                <a:latin typeface="Times New Roman" pitchFamily="18" charset="0"/>
                <a:cs typeface="Times New Roman" pitchFamily="18" charset="0"/>
              </a:rPr>
              <a:t/>
            </a:r>
            <a:br>
              <a:rPr lang="en-US" altLang="en-US" sz="2600" smtClean="0">
                <a:solidFill>
                  <a:schemeClr val="tx1"/>
                </a:solidFill>
                <a:latin typeface="Times New Roman" pitchFamily="18" charset="0"/>
                <a:cs typeface="Times New Roman" pitchFamily="18" charset="0"/>
              </a:rPr>
            </a:br>
            <a:r>
              <a:rPr lang="ru-RU" altLang="en-US" sz="2600" b="1" smtClean="0">
                <a:solidFill>
                  <a:schemeClr val="tx1"/>
                </a:solidFill>
                <a:latin typeface="Times New Roman" pitchFamily="18" charset="0"/>
                <a:cs typeface="Times New Roman" pitchFamily="18" charset="0"/>
              </a:rPr>
              <a:t>Модер</a:t>
            </a:r>
            <a:r>
              <a:rPr lang="ru-RU" altLang="en-US" sz="2600" smtClean="0">
                <a:solidFill>
                  <a:schemeClr val="tx1"/>
                </a:solidFill>
                <a:latin typeface="Times New Roman" pitchFamily="18" charset="0"/>
                <a:cs typeface="Times New Roman" pitchFamily="18" charset="0"/>
              </a:rPr>
              <a:t> — неполное смешение органической части с минеральной; неясная граница между А</a:t>
            </a:r>
            <a:r>
              <a:rPr lang="ru-RU" altLang="en-US" sz="2600" baseline="-25000" smtClean="0">
                <a:solidFill>
                  <a:schemeClr val="tx1"/>
                </a:solidFill>
                <a:latin typeface="Times New Roman" pitchFamily="18" charset="0"/>
                <a:cs typeface="Times New Roman" pitchFamily="18" charset="0"/>
              </a:rPr>
              <a:t>0</a:t>
            </a:r>
            <a:r>
              <a:rPr lang="ru-RU" altLang="en-US" sz="2600" smtClean="0">
                <a:solidFill>
                  <a:schemeClr val="tx1"/>
                </a:solidFill>
                <a:latin typeface="Times New Roman" pitchFamily="18" charset="0"/>
                <a:cs typeface="Times New Roman" pitchFamily="18" charset="0"/>
              </a:rPr>
              <a:t> и А</a:t>
            </a:r>
            <a:r>
              <a:rPr lang="ru-RU" altLang="en-US" sz="2600" baseline="-25000" smtClean="0">
                <a:solidFill>
                  <a:schemeClr val="tx1"/>
                </a:solidFill>
                <a:latin typeface="Times New Roman" pitchFamily="18" charset="0"/>
                <a:cs typeface="Times New Roman" pitchFamily="18" charset="0"/>
              </a:rPr>
              <a:t>1</a:t>
            </a:r>
            <a:r>
              <a:rPr lang="ru-RU" altLang="en-US" sz="2600" smtClean="0">
                <a:solidFill>
                  <a:schemeClr val="tx1"/>
                </a:solidFill>
                <a:latin typeface="Times New Roman" pitchFamily="18" charset="0"/>
                <a:cs typeface="Times New Roman" pitchFamily="18" charset="0"/>
              </a:rPr>
              <a:t>; отсутствует образование глинисто-гумусового комплекса; в основе микроструктуры находятся органические микроагрегаты, прилипшие к минеральным частичкам.</a:t>
            </a:r>
            <a:r>
              <a:rPr lang="en-US" altLang="en-US" sz="2600" smtClean="0">
                <a:solidFill>
                  <a:schemeClr val="tx1"/>
                </a:solidFill>
                <a:latin typeface="Times New Roman" pitchFamily="18" charset="0"/>
                <a:cs typeface="Times New Roman" pitchFamily="18" charset="0"/>
              </a:rPr>
              <a:t/>
            </a:r>
            <a:br>
              <a:rPr lang="en-US" altLang="en-US" sz="2600" smtClean="0">
                <a:solidFill>
                  <a:schemeClr val="tx1"/>
                </a:solidFill>
                <a:latin typeface="Times New Roman" pitchFamily="18" charset="0"/>
                <a:cs typeface="Times New Roman" pitchFamily="18" charset="0"/>
              </a:rPr>
            </a:br>
            <a:r>
              <a:rPr lang="ru-RU" altLang="en-US" sz="2600" b="1" smtClean="0">
                <a:solidFill>
                  <a:schemeClr val="tx1"/>
                </a:solidFill>
                <a:latin typeface="Times New Roman" pitchFamily="18" charset="0"/>
                <a:cs typeface="Times New Roman" pitchFamily="18" charset="0"/>
              </a:rPr>
              <a:t>Мюлль</a:t>
            </a:r>
            <a:r>
              <a:rPr lang="ru-RU" altLang="en-US" sz="2600" smtClean="0">
                <a:solidFill>
                  <a:schemeClr val="tx1"/>
                </a:solidFill>
                <a:latin typeface="Times New Roman" pitchFamily="18" charset="0"/>
                <a:cs typeface="Times New Roman" pitchFamily="18" charset="0"/>
              </a:rPr>
              <a:t> — полное включение органической части в минеральную с образованием глинисто-гумусового комплекса. А</a:t>
            </a:r>
            <a:r>
              <a:rPr lang="ru-RU" altLang="en-US" sz="2600" baseline="-25000" smtClean="0">
                <a:solidFill>
                  <a:schemeClr val="tx1"/>
                </a:solidFill>
                <a:latin typeface="Times New Roman" pitchFamily="18" charset="0"/>
                <a:cs typeface="Times New Roman" pitchFamily="18" charset="0"/>
              </a:rPr>
              <a:t>0</a:t>
            </a:r>
            <a:r>
              <a:rPr lang="ru-RU" altLang="en-US" sz="2600" smtClean="0">
                <a:solidFill>
                  <a:schemeClr val="tx1"/>
                </a:solidFill>
                <a:latin typeface="Times New Roman" pitchFamily="18" charset="0"/>
                <a:cs typeface="Times New Roman" pitchFamily="18" charset="0"/>
              </a:rPr>
              <a:t> отсутствует; в основе микроструктуры находятся глинисто-гумусовые агрегаты размером от 0,1 до 1</a:t>
            </a:r>
            <a:r>
              <a:rPr lang="ru-RU" altLang="en-US" sz="2600" i="1" smtClean="0">
                <a:solidFill>
                  <a:schemeClr val="tx1"/>
                </a:solidFill>
                <a:latin typeface="Times New Roman" pitchFamily="18" charset="0"/>
                <a:cs typeface="Times New Roman" pitchFamily="18" charset="0"/>
              </a:rPr>
              <a:t> мм.</a:t>
            </a:r>
            <a:endParaRPr lang="en-US" altLang="en-US" sz="2600" smtClean="0">
              <a:solidFill>
                <a:schemeClr val="tx1"/>
              </a:solidFill>
              <a:latin typeface="Times New Roman" pitchFamily="18" charset="0"/>
              <a:cs typeface="Times New Roman" pitchFamily="18" charset="0"/>
            </a:endParaRPr>
          </a:p>
        </p:txBody>
      </p:sp>
      <p:sp>
        <p:nvSpPr>
          <p:cNvPr id="33795" name="Номер слайда 1"/>
          <p:cNvSpPr>
            <a:spLocks noGrp="1"/>
          </p:cNvSpPr>
          <p:nvPr>
            <p:ph type="sldNum" sz="quarter" idx="12"/>
          </p:nvPr>
        </p:nvSpPr>
        <p:spPr>
          <a:noFill/>
          <a:ln>
            <a:miter lim="800000"/>
            <a:headEnd/>
            <a:tailEnd/>
          </a:ln>
        </p:spPr>
        <p:txBody>
          <a:bodyPr/>
          <a:lstStyle/>
          <a:p>
            <a:fld id="{52664171-8E49-4545-8484-046670EB9075}" type="slidenum">
              <a:rPr lang="ru-RU" altLang="en-US" smtClean="0"/>
              <a:pPr/>
              <a:t>31</a:t>
            </a:fld>
            <a:endParaRPr lang="ru-RU" altLang="en-US" smtClean="0"/>
          </a:p>
        </p:txBody>
      </p:sp>
    </p:spTree>
  </p:cSld>
  <p:clrMapOvr>
    <a:masterClrMapping/>
  </p:clrMapOvr>
  <p:transition>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03238" y="188913"/>
            <a:ext cx="8389937" cy="6264275"/>
          </a:xfrm>
          <a:solidFill>
            <a:srgbClr val="FFFFFF"/>
          </a:solidFill>
        </p:spPr>
        <p:txBody>
          <a:bodyPr/>
          <a:lstStyle/>
          <a:p>
            <a:pPr>
              <a:lnSpc>
                <a:spcPct val="110000"/>
              </a:lnSpc>
            </a:pPr>
            <a:r>
              <a:rPr lang="ru-RU" altLang="en-US" sz="2400" smtClean="0">
                <a:solidFill>
                  <a:schemeClr val="tx1"/>
                </a:solidFill>
                <a:latin typeface="Arial" charset="0"/>
                <a:cs typeface="Arial" charset="0"/>
              </a:rPr>
              <a:t>б) </a:t>
            </a:r>
            <a:r>
              <a:rPr lang="ru-RU" altLang="en-US" sz="2400" i="1" smtClean="0">
                <a:solidFill>
                  <a:schemeClr val="tx1"/>
                </a:solidFill>
                <a:latin typeface="Arial" charset="0"/>
                <a:cs typeface="Arial" charset="0"/>
              </a:rPr>
              <a:t>Биохимия</a:t>
            </a:r>
            <a:r>
              <a:rPr lang="ru-RU" altLang="en-US" sz="2400" smtClean="0">
                <a:solidFill>
                  <a:schemeClr val="tx1"/>
                </a:solidFill>
                <a:latin typeface="Arial" charset="0"/>
                <a:cs typeface="Arial" charset="0"/>
              </a:rPr>
              <a:t>:</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b="1" smtClean="0">
                <a:solidFill>
                  <a:schemeClr val="tx1"/>
                </a:solidFill>
                <a:latin typeface="Arial" charset="0"/>
                <a:cs typeface="Arial" charset="0"/>
              </a:rPr>
              <a:t>Мор</a:t>
            </a:r>
            <a:r>
              <a:rPr lang="ru-RU" altLang="en-US" sz="2400" smtClean="0">
                <a:solidFill>
                  <a:schemeClr val="tx1"/>
                </a:solidFill>
                <a:latin typeface="Arial" charset="0"/>
                <a:cs typeface="Arial" charset="0"/>
              </a:rPr>
              <a:t> — слабая трансформация опада, производимая главным образом грибами, особенно миксомицетами.</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b="1" smtClean="0">
                <a:solidFill>
                  <a:schemeClr val="tx1"/>
                </a:solidFill>
                <a:latin typeface="Arial" charset="0"/>
                <a:cs typeface="Arial" charset="0"/>
              </a:rPr>
              <a:t>Модер</a:t>
            </a:r>
            <a:r>
              <a:rPr lang="ru-RU" altLang="en-US" sz="2400" smtClean="0">
                <a:solidFill>
                  <a:schemeClr val="tx1"/>
                </a:solidFill>
                <a:latin typeface="Arial" charset="0"/>
                <a:cs typeface="Arial" charset="0"/>
              </a:rPr>
              <a:t> — сильная биологическая трансформация под влиянием артропод в сочетании с влиянием грибов и бактерий.</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b="1" smtClean="0">
                <a:solidFill>
                  <a:schemeClr val="tx1"/>
                </a:solidFill>
                <a:latin typeface="Arial" charset="0"/>
                <a:cs typeface="Arial" charset="0"/>
              </a:rPr>
              <a:t>Мюлль</a:t>
            </a:r>
            <a:r>
              <a:rPr lang="ru-RU" altLang="en-US" sz="2400" smtClean="0">
                <a:solidFill>
                  <a:schemeClr val="tx1"/>
                </a:solidFill>
                <a:latin typeface="Arial" charset="0"/>
                <a:cs typeface="Arial" charset="0"/>
              </a:rPr>
              <a:t> — сильная биологическая трансформация под влиянием дождевых червей и бактерий; образование глинисто-гумусового комплекса.</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smtClean="0">
                <a:solidFill>
                  <a:schemeClr val="tx1"/>
                </a:solidFill>
                <a:latin typeface="Arial" charset="0"/>
                <a:cs typeface="Arial" charset="0"/>
              </a:rPr>
              <a:t>Подчеркнем, что кальциевый мюлль, то есть мюлль, насыщенный кальцием и магнием, следует классифицировать отдельно по причине его сильной гумификации, приводящей к обильному и глубокому включению органического вещества, которое тесно связано с глиной в пределах горизонта А</a:t>
            </a:r>
            <a:r>
              <a:rPr lang="ru-RU" altLang="en-US" sz="2400" baseline="-25000" smtClean="0">
                <a:solidFill>
                  <a:schemeClr val="tx1"/>
                </a:solidFill>
                <a:latin typeface="Arial" charset="0"/>
                <a:cs typeface="Arial" charset="0"/>
              </a:rPr>
              <a:t>1</a:t>
            </a:r>
            <a:r>
              <a:rPr lang="ru-RU" altLang="en-US" sz="2400" smtClean="0">
                <a:solidFill>
                  <a:schemeClr val="tx1"/>
                </a:solidFill>
                <a:latin typeface="Arial" charset="0"/>
                <a:cs typeface="Arial" charset="0"/>
              </a:rPr>
              <a:t>.</a:t>
            </a:r>
            <a:endParaRPr lang="en-US" altLang="en-US" sz="2400" smtClean="0">
              <a:solidFill>
                <a:schemeClr val="tx1"/>
              </a:solidFill>
              <a:latin typeface="Arial" charset="0"/>
              <a:cs typeface="Arial" charset="0"/>
            </a:endParaRPr>
          </a:p>
        </p:txBody>
      </p:sp>
      <p:sp>
        <p:nvSpPr>
          <p:cNvPr id="34819" name="Номер слайда 1"/>
          <p:cNvSpPr>
            <a:spLocks noGrp="1"/>
          </p:cNvSpPr>
          <p:nvPr>
            <p:ph type="sldNum" sz="quarter" idx="12"/>
          </p:nvPr>
        </p:nvSpPr>
        <p:spPr>
          <a:noFill/>
          <a:ln>
            <a:miter lim="800000"/>
            <a:headEnd/>
            <a:tailEnd/>
          </a:ln>
        </p:spPr>
        <p:txBody>
          <a:bodyPr/>
          <a:lstStyle/>
          <a:p>
            <a:fld id="{DBFD7AA4-C54F-491F-B7A9-1CC8E10B4A65}" type="slidenum">
              <a:rPr lang="ru-RU" altLang="en-US" smtClean="0"/>
              <a:pPr/>
              <a:t>32</a:t>
            </a:fld>
            <a:endParaRPr lang="ru-RU" altLang="en-US" smtClean="0"/>
          </a:p>
        </p:txBody>
      </p:sp>
    </p:spTree>
  </p:cSld>
  <p:clrMapOvr>
    <a:masterClrMapping/>
  </p:clrMapOvr>
  <p:transition>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503238" y="188913"/>
            <a:ext cx="8389937" cy="5976937"/>
          </a:xfrm>
          <a:solidFill>
            <a:srgbClr val="FFFFFF"/>
          </a:solidFill>
        </p:spPr>
        <p:txBody>
          <a:bodyPr/>
          <a:lstStyle/>
          <a:p>
            <a:pPr>
              <a:lnSpc>
                <a:spcPct val="110000"/>
              </a:lnSpc>
            </a:pPr>
            <a:r>
              <a:rPr lang="ru-RU" altLang="en-US" sz="2400" b="1" smtClean="0">
                <a:solidFill>
                  <a:schemeClr val="tx1"/>
                </a:solidFill>
                <a:latin typeface="Arial" charset="0"/>
                <a:cs typeface="Arial" charset="0"/>
              </a:rPr>
              <a:t>2. Гумус, образующийся в условиях анаэробиоза.</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smtClean="0">
                <a:solidFill>
                  <a:schemeClr val="tx1"/>
                </a:solidFill>
                <a:latin typeface="Arial" charset="0"/>
                <a:cs typeface="Arial" charset="0"/>
              </a:rPr>
              <a:t>а) </a:t>
            </a:r>
            <a:r>
              <a:rPr lang="ru-RU" altLang="en-US" sz="2400" i="1" smtClean="0">
                <a:solidFill>
                  <a:schemeClr val="tx1"/>
                </a:solidFill>
                <a:latin typeface="Arial" charset="0"/>
                <a:cs typeface="Arial" charset="0"/>
              </a:rPr>
              <a:t>Морфология и степень смешения с минеральным веществом:</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b="1" smtClean="0">
                <a:solidFill>
                  <a:schemeClr val="tx1"/>
                </a:solidFill>
                <a:latin typeface="Arial" charset="0"/>
                <a:cs typeface="Arial" charset="0"/>
              </a:rPr>
              <a:t>Торф</a:t>
            </a:r>
            <a:r>
              <a:rPr lang="ru-RU" altLang="en-US" sz="2400" smtClean="0">
                <a:solidFill>
                  <a:schemeClr val="tx1"/>
                </a:solidFill>
                <a:latin typeface="Arial" charset="0"/>
                <a:cs typeface="Arial" charset="0"/>
              </a:rPr>
              <a:t> – ничтожное или слабое включение органической части в минеральную; волокнистая структура.</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b="1" smtClean="0">
                <a:solidFill>
                  <a:schemeClr val="tx1"/>
                </a:solidFill>
                <a:latin typeface="Arial" charset="0"/>
                <a:cs typeface="Arial" charset="0"/>
              </a:rPr>
              <a:t>Анмоор</a:t>
            </a:r>
            <a:r>
              <a:rPr lang="ru-RU" altLang="en-US" sz="2400" smtClean="0">
                <a:solidFill>
                  <a:schemeClr val="tx1"/>
                </a:solidFill>
                <a:latin typeface="Arial" charset="0"/>
                <a:cs typeface="Arial" charset="0"/>
              </a:rPr>
              <a:t> – если не сплошное, то по крайней мере заметное включение, ощущаемое до глубины 10-20</a:t>
            </a:r>
            <a:r>
              <a:rPr lang="ru-RU" altLang="en-US" sz="2400" i="1" smtClean="0">
                <a:solidFill>
                  <a:schemeClr val="tx1"/>
                </a:solidFill>
                <a:latin typeface="Arial" charset="0"/>
                <a:cs typeface="Arial" charset="0"/>
              </a:rPr>
              <a:t> см</a:t>
            </a:r>
            <a:r>
              <a:rPr lang="ru-RU" altLang="en-US" sz="2400" smtClean="0">
                <a:solidFill>
                  <a:schemeClr val="tx1"/>
                </a:solidFill>
                <a:latin typeface="Arial" charset="0"/>
                <a:cs typeface="Arial" charset="0"/>
              </a:rPr>
              <a:t>; структура массивная.</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smtClean="0">
                <a:solidFill>
                  <a:schemeClr val="tx1"/>
                </a:solidFill>
                <a:latin typeface="Arial" charset="0"/>
                <a:cs typeface="Arial" charset="0"/>
              </a:rPr>
              <a:t>б)</a:t>
            </a:r>
            <a:r>
              <a:rPr lang="ru-RU" altLang="en-US" sz="2400" i="1" smtClean="0">
                <a:solidFill>
                  <a:schemeClr val="tx1"/>
                </a:solidFill>
                <a:latin typeface="Arial" charset="0"/>
                <a:cs typeface="Arial" charset="0"/>
              </a:rPr>
              <a:t> Биохимия:</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b="1" smtClean="0">
                <a:solidFill>
                  <a:schemeClr val="tx1"/>
                </a:solidFill>
                <a:latin typeface="Arial" charset="0"/>
                <a:cs typeface="Arial" charset="0"/>
              </a:rPr>
              <a:t>Торф</a:t>
            </a:r>
            <a:r>
              <a:rPr lang="ru-RU" altLang="en-US" sz="2400" smtClean="0">
                <a:solidFill>
                  <a:schemeClr val="tx1"/>
                </a:solidFill>
                <a:latin typeface="Arial" charset="0"/>
                <a:cs typeface="Arial" charset="0"/>
              </a:rPr>
              <a:t> – биохимическая трансформация очень слабая.</a:t>
            </a:r>
            <a:r>
              <a:rPr lang="en-US" altLang="en-US" sz="2400" smtClean="0">
                <a:solidFill>
                  <a:schemeClr val="tx1"/>
                </a:solidFill>
                <a:latin typeface="Arial" charset="0"/>
                <a:cs typeface="Arial" charset="0"/>
              </a:rPr>
              <a:t/>
            </a:r>
            <a:br>
              <a:rPr lang="en-US" altLang="en-US" sz="2400" smtClean="0">
                <a:solidFill>
                  <a:schemeClr val="tx1"/>
                </a:solidFill>
                <a:latin typeface="Arial" charset="0"/>
                <a:cs typeface="Arial" charset="0"/>
              </a:rPr>
            </a:br>
            <a:r>
              <a:rPr lang="ru-RU" altLang="en-US" sz="2400" b="1" smtClean="0">
                <a:solidFill>
                  <a:schemeClr val="tx1"/>
                </a:solidFill>
                <a:latin typeface="Arial" charset="0"/>
                <a:cs typeface="Arial" charset="0"/>
              </a:rPr>
              <a:t>Анмоор</a:t>
            </a:r>
            <a:r>
              <a:rPr lang="ru-RU" altLang="en-US" sz="2400" smtClean="0">
                <a:solidFill>
                  <a:schemeClr val="tx1"/>
                </a:solidFill>
                <a:latin typeface="Arial" charset="0"/>
                <a:cs typeface="Arial" charset="0"/>
              </a:rPr>
              <a:t> – биохимическая трансформация сильная, развивающаяся под влиянием перемежающегося воздействия аэробных и анаэробных организмов; гумификация интенсивная.</a:t>
            </a:r>
            <a:endParaRPr lang="en-US" altLang="en-US" sz="2400" smtClean="0">
              <a:solidFill>
                <a:schemeClr val="tx1"/>
              </a:solidFill>
              <a:latin typeface="Arial" charset="0"/>
              <a:cs typeface="Arial" charset="0"/>
            </a:endParaRPr>
          </a:p>
        </p:txBody>
      </p:sp>
      <p:sp>
        <p:nvSpPr>
          <p:cNvPr id="35843" name="Номер слайда 1"/>
          <p:cNvSpPr>
            <a:spLocks noGrp="1"/>
          </p:cNvSpPr>
          <p:nvPr>
            <p:ph type="sldNum" sz="quarter" idx="12"/>
          </p:nvPr>
        </p:nvSpPr>
        <p:spPr>
          <a:noFill/>
          <a:ln>
            <a:miter lim="800000"/>
            <a:headEnd/>
            <a:tailEnd/>
          </a:ln>
        </p:spPr>
        <p:txBody>
          <a:bodyPr/>
          <a:lstStyle/>
          <a:p>
            <a:fld id="{60BEF9EC-E8E9-43AB-94F5-AC83B5151092}" type="slidenum">
              <a:rPr lang="ru-RU" altLang="en-US" smtClean="0"/>
              <a:pPr/>
              <a:t>33</a:t>
            </a:fld>
            <a:endParaRPr lang="ru-RU" altLang="en-US" smtClean="0"/>
          </a:p>
        </p:txBody>
      </p:sp>
    </p:spTree>
  </p:cSld>
  <p:clrMapOvr>
    <a:masterClrMapping/>
  </p:clrMapOvr>
  <p:transition>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95288" y="188913"/>
            <a:ext cx="8640762" cy="6553200"/>
          </a:xfrm>
          <a:solidFill>
            <a:srgbClr val="FFFFFF"/>
          </a:solidFill>
        </p:spPr>
        <p:txBody>
          <a:bodyPr/>
          <a:lstStyle/>
          <a:p>
            <a:pPr algn="just" eaLnBrk="1" hangingPunct="1"/>
            <a:r>
              <a:rPr lang="ru-RU" altLang="en-US" sz="2800" b="1" smtClean="0">
                <a:solidFill>
                  <a:schemeClr val="tx1"/>
                </a:solidFill>
                <a:latin typeface="Calibri" pitchFamily="34" charset="0"/>
              </a:rPr>
              <a:t>МОР </a:t>
            </a:r>
            <a:r>
              <a:rPr lang="ru-RU" altLang="en-US" sz="2800" smtClean="0">
                <a:solidFill>
                  <a:schemeClr val="tx1"/>
                </a:solidFill>
                <a:latin typeface="Calibri" pitchFamily="34" charset="0"/>
              </a:rPr>
              <a:t>(от нем. </a:t>
            </a:r>
            <a:r>
              <a:rPr lang="en-US" altLang="en-US" sz="2800" i="1" smtClean="0">
                <a:solidFill>
                  <a:schemeClr val="tx1"/>
                </a:solidFill>
                <a:latin typeface="Calibri" pitchFamily="34" charset="0"/>
              </a:rPr>
              <a:t>Moor</a:t>
            </a:r>
            <a:r>
              <a:rPr lang="ru-RU" altLang="en-US" sz="2800" smtClean="0">
                <a:solidFill>
                  <a:schemeClr val="tx1"/>
                </a:solidFill>
                <a:latin typeface="Calibri" pitchFamily="34" charset="0"/>
              </a:rPr>
              <a:t> </a:t>
            </a:r>
            <a:r>
              <a:rPr lang="ru-RU" altLang="en-US" sz="2800" smtClean="0">
                <a:solidFill>
                  <a:schemeClr val="tx1"/>
                </a:solidFill>
                <a:latin typeface="Calibri" pitchFamily="34" charset="0"/>
                <a:cs typeface="Times New Roman" pitchFamily="18" charset="0"/>
              </a:rPr>
              <a:t>–</a:t>
            </a:r>
            <a:r>
              <a:rPr lang="ru-RU" altLang="en-US" sz="2800" smtClean="0">
                <a:solidFill>
                  <a:schemeClr val="tx1"/>
                </a:solidFill>
                <a:latin typeface="Calibri" pitchFamily="34" charset="0"/>
              </a:rPr>
              <a:t> торфяник), или </a:t>
            </a:r>
            <a:r>
              <a:rPr lang="ru-RU" altLang="en-US" sz="2800" b="1" smtClean="0">
                <a:solidFill>
                  <a:schemeClr val="tx1"/>
                </a:solidFill>
                <a:latin typeface="Calibri" pitchFamily="34" charset="0"/>
              </a:rPr>
              <a:t>мор</a:t>
            </a:r>
            <a:r>
              <a:rPr lang="en-US" altLang="en-US" sz="2800" b="1" smtClean="0">
                <a:solidFill>
                  <a:schemeClr val="tx1"/>
                </a:solidFill>
                <a:latin typeface="Calibri" pitchFamily="34" charset="0"/>
              </a:rPr>
              <a:t>-</a:t>
            </a:r>
            <a:r>
              <a:rPr lang="ru-RU" altLang="en-US" sz="2800" b="1" smtClean="0">
                <a:solidFill>
                  <a:schemeClr val="tx1"/>
                </a:solidFill>
                <a:latin typeface="Calibri" pitchFamily="34" charset="0"/>
              </a:rPr>
              <a:t>гумус</a:t>
            </a:r>
            <a:r>
              <a:rPr lang="ru-RU" altLang="en-US" sz="2800" smtClean="0">
                <a:solidFill>
                  <a:schemeClr val="tx1"/>
                </a:solidFill>
                <a:latin typeface="Calibri" pitchFamily="34" charset="0"/>
              </a:rPr>
              <a:t> </a:t>
            </a:r>
            <a:r>
              <a:rPr lang="ru-RU" altLang="en-US" sz="2800" smtClean="0">
                <a:solidFill>
                  <a:schemeClr val="tx1"/>
                </a:solidFill>
                <a:latin typeface="Calibri" pitchFamily="34" charset="0"/>
                <a:cs typeface="Times New Roman" pitchFamily="18" charset="0"/>
              </a:rPr>
              <a:t>–</a:t>
            </a:r>
            <a:r>
              <a:rPr lang="ru-RU" altLang="en-US" sz="2800" smtClean="0">
                <a:solidFill>
                  <a:schemeClr val="tx1"/>
                </a:solidFill>
                <a:latin typeface="Calibri" pitchFamily="34" charset="0"/>
              </a:rPr>
              <a:t> </a:t>
            </a:r>
            <a:r>
              <a:rPr lang="ru-RU" altLang="en-US" sz="2800" b="1" smtClean="0">
                <a:solidFill>
                  <a:schemeClr val="tx1"/>
                </a:solidFill>
                <a:latin typeface="Calibri" pitchFamily="34" charset="0"/>
              </a:rPr>
              <a:t>грубый гумус</a:t>
            </a:r>
            <a:r>
              <a:rPr lang="ru-RU" altLang="en-US" sz="2800" smtClean="0">
                <a:solidFill>
                  <a:schemeClr val="tx1"/>
                </a:solidFill>
                <a:latin typeface="Calibri" pitchFamily="34" charset="0"/>
              </a:rPr>
              <a:t> </a:t>
            </a:r>
            <a:r>
              <a:rPr lang="ru-RU" altLang="en-US" sz="2800" smtClean="0">
                <a:solidFill>
                  <a:schemeClr val="tx1"/>
                </a:solidFill>
                <a:latin typeface="Calibri" pitchFamily="34" charset="0"/>
                <a:cs typeface="Times New Roman" pitchFamily="18" charset="0"/>
              </a:rPr>
              <a:t>–</a:t>
            </a:r>
            <a:r>
              <a:rPr lang="ru-RU" altLang="en-US" sz="2800" smtClean="0">
                <a:solidFill>
                  <a:schemeClr val="tx1"/>
                </a:solidFill>
                <a:latin typeface="Calibri" pitchFamily="34" charset="0"/>
              </a:rPr>
              <a:t> неразложившиеся или слабо разложившиеся остатки преимущественно растительного происхождения. Содержит в себе много неразложившихся растительных остатков и мало </a:t>
            </a:r>
            <a:r>
              <a:rPr lang="ru-RU" altLang="en-US" sz="2800" i="1" smtClean="0">
                <a:solidFill>
                  <a:schemeClr val="tx1"/>
                </a:solidFill>
                <a:latin typeface="Calibri" pitchFamily="34" charset="0"/>
              </a:rPr>
              <a:t>экскрементов</a:t>
            </a:r>
            <a:r>
              <a:rPr lang="ru-RU" altLang="en-US" sz="2800" smtClean="0">
                <a:solidFill>
                  <a:schemeClr val="tx1"/>
                </a:solidFill>
                <a:latin typeface="Calibri" pitchFamily="34" charset="0"/>
              </a:rPr>
              <a:t> почвенных беспозвоночных животных. Входит в состав лесных подстилок, торфяных горизонтов, степного войлока. Образуется в почвах бедных почвенной фауной при наличии трудноразлагаемого растительного материала при преобладании грибного и микробиального типа разложения органического вещества.</a:t>
            </a:r>
            <a:br>
              <a:rPr lang="ru-RU" altLang="en-US" sz="2800" smtClean="0">
                <a:solidFill>
                  <a:schemeClr val="tx1"/>
                </a:solidFill>
                <a:latin typeface="Calibri" pitchFamily="34" charset="0"/>
              </a:rPr>
            </a:br>
            <a:r>
              <a:rPr lang="ru-RU" altLang="en-US" sz="2800" smtClean="0">
                <a:solidFill>
                  <a:schemeClr val="tx1"/>
                </a:solidFill>
                <a:latin typeface="Calibri" pitchFamily="34" charset="0"/>
              </a:rPr>
              <a:t>Для почв с грубым гумусом характерна кислая реакция среды. Отношение С:N в таком гумусе обычно всегда выше 20.</a:t>
            </a:r>
          </a:p>
        </p:txBody>
      </p:sp>
      <p:sp>
        <p:nvSpPr>
          <p:cNvPr id="36867" name="Номер слайда 1"/>
          <p:cNvSpPr>
            <a:spLocks noGrp="1"/>
          </p:cNvSpPr>
          <p:nvPr>
            <p:ph type="sldNum" sz="quarter" idx="12"/>
          </p:nvPr>
        </p:nvSpPr>
        <p:spPr>
          <a:noFill/>
          <a:ln>
            <a:miter lim="800000"/>
            <a:headEnd/>
            <a:tailEnd/>
          </a:ln>
        </p:spPr>
        <p:txBody>
          <a:bodyPr/>
          <a:lstStyle/>
          <a:p>
            <a:fld id="{CE02F3F5-41A5-4F51-8D57-B53461716312}" type="slidenum">
              <a:rPr lang="ru-RU" altLang="en-US" smtClean="0"/>
              <a:pPr/>
              <a:t>34</a:t>
            </a:fld>
            <a:endParaRPr lang="ru-RU" altLang="en-US" smtClean="0"/>
          </a:p>
        </p:txBody>
      </p:sp>
    </p:spTree>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880100" y="1373188"/>
            <a:ext cx="3013075" cy="504825"/>
          </a:xfrm>
          <a:solidFill>
            <a:srgbClr val="FFFFFF"/>
          </a:solidFill>
        </p:spPr>
        <p:txBody>
          <a:bodyPr/>
          <a:lstStyle/>
          <a:p>
            <a:pPr algn="ctr" eaLnBrk="1" hangingPunct="1"/>
            <a:r>
              <a:rPr lang="ru-RU" altLang="en-US" sz="2800" b="1" smtClean="0">
                <a:solidFill>
                  <a:schemeClr val="tx1"/>
                </a:solidFill>
                <a:latin typeface="Times New Roman" pitchFamily="18" charset="0"/>
              </a:rPr>
              <a:t>Мор</a:t>
            </a:r>
            <a:r>
              <a:rPr lang="en-US" altLang="en-US" sz="2800" b="1" smtClean="0">
                <a:solidFill>
                  <a:schemeClr val="tx1"/>
                </a:solidFill>
                <a:latin typeface="Times New Roman" pitchFamily="18" charset="0"/>
              </a:rPr>
              <a:t>-</a:t>
            </a:r>
            <a:r>
              <a:rPr lang="ru-RU" altLang="en-US" sz="2800" b="1" smtClean="0">
                <a:solidFill>
                  <a:schemeClr val="tx1"/>
                </a:solidFill>
                <a:latin typeface="Times New Roman" pitchFamily="18" charset="0"/>
              </a:rPr>
              <a:t>гумус</a:t>
            </a:r>
          </a:p>
        </p:txBody>
      </p:sp>
      <p:pic>
        <p:nvPicPr>
          <p:cNvPr id="37891" name="Picture 2" descr="http://edafologia.ugr.es/introeda/tema02/imagenes/mormacg.gif"/>
          <p:cNvPicPr>
            <a:picLocks noChangeAspect="1" noChangeArrowheads="1"/>
          </p:cNvPicPr>
          <p:nvPr/>
        </p:nvPicPr>
        <p:blipFill>
          <a:blip r:embed="rId2"/>
          <a:srcRect/>
          <a:stretch>
            <a:fillRect/>
          </a:stretch>
        </p:blipFill>
        <p:spPr bwMode="auto">
          <a:xfrm>
            <a:off x="323850" y="115888"/>
            <a:ext cx="5581650" cy="3524250"/>
          </a:xfrm>
          <a:prstGeom prst="rect">
            <a:avLst/>
          </a:prstGeom>
          <a:noFill/>
          <a:ln w="9525">
            <a:noFill/>
            <a:miter lim="800000"/>
            <a:headEnd/>
            <a:tailEnd/>
          </a:ln>
        </p:spPr>
      </p:pic>
      <p:pic>
        <p:nvPicPr>
          <p:cNvPr id="37892" name="Picture 4" descr="http://edafologia.ugr.es/introeda/tema02/imagenes/mormcrg.gif"/>
          <p:cNvPicPr>
            <a:picLocks noChangeAspect="1" noChangeArrowheads="1"/>
          </p:cNvPicPr>
          <p:nvPr/>
        </p:nvPicPr>
        <p:blipFill>
          <a:blip r:embed="rId3"/>
          <a:srcRect/>
          <a:stretch>
            <a:fillRect/>
          </a:stretch>
        </p:blipFill>
        <p:spPr bwMode="auto">
          <a:xfrm>
            <a:off x="3419475" y="2852738"/>
            <a:ext cx="5581650" cy="3857625"/>
          </a:xfrm>
          <a:prstGeom prst="rect">
            <a:avLst/>
          </a:prstGeom>
          <a:noFill/>
          <a:ln w="9525">
            <a:noFill/>
            <a:miter lim="800000"/>
            <a:headEnd/>
            <a:tailEnd/>
          </a:ln>
        </p:spPr>
      </p:pic>
      <p:sp>
        <p:nvSpPr>
          <p:cNvPr id="37893" name="Номер слайда 1"/>
          <p:cNvSpPr>
            <a:spLocks noGrp="1"/>
          </p:cNvSpPr>
          <p:nvPr>
            <p:ph type="sldNum" sz="quarter" idx="12"/>
          </p:nvPr>
        </p:nvSpPr>
        <p:spPr>
          <a:noFill/>
          <a:ln>
            <a:miter lim="800000"/>
            <a:headEnd/>
            <a:tailEnd/>
          </a:ln>
        </p:spPr>
        <p:txBody>
          <a:bodyPr/>
          <a:lstStyle/>
          <a:p>
            <a:fld id="{419ADB2D-C8ED-4033-A105-AE55753C9351}" type="slidenum">
              <a:rPr lang="ru-RU" altLang="en-US" smtClean="0"/>
              <a:pPr/>
              <a:t>35</a:t>
            </a:fld>
            <a:endParaRPr lang="ru-RU" altLang="en-US" smtClean="0"/>
          </a:p>
        </p:txBody>
      </p:sp>
    </p:spTree>
  </p:cSld>
  <p:clrMapOvr>
    <a:masterClrMapping/>
  </p:clrMapOvr>
  <p:transition>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068638" y="476250"/>
            <a:ext cx="3011487" cy="504825"/>
          </a:xfrm>
          <a:solidFill>
            <a:srgbClr val="FFFFFF"/>
          </a:solidFill>
        </p:spPr>
        <p:txBody>
          <a:bodyPr/>
          <a:lstStyle/>
          <a:p>
            <a:pPr algn="ctr" eaLnBrk="1" hangingPunct="1"/>
            <a:r>
              <a:rPr lang="ru-RU" altLang="en-US" sz="2800" b="1" smtClean="0">
                <a:solidFill>
                  <a:schemeClr val="tx1"/>
                </a:solidFill>
                <a:latin typeface="Times New Roman" pitchFamily="18" charset="0"/>
              </a:rPr>
              <a:t>Мор</a:t>
            </a:r>
            <a:r>
              <a:rPr lang="en-US" altLang="en-US" sz="2800" b="1" smtClean="0">
                <a:solidFill>
                  <a:schemeClr val="tx1"/>
                </a:solidFill>
                <a:latin typeface="Times New Roman" pitchFamily="18" charset="0"/>
              </a:rPr>
              <a:t>-</a:t>
            </a:r>
            <a:r>
              <a:rPr lang="ru-RU" altLang="en-US" sz="2800" b="1" smtClean="0">
                <a:solidFill>
                  <a:schemeClr val="tx1"/>
                </a:solidFill>
                <a:latin typeface="Times New Roman" pitchFamily="18" charset="0"/>
              </a:rPr>
              <a:t>гумус</a:t>
            </a:r>
          </a:p>
        </p:txBody>
      </p:sp>
      <p:pic>
        <p:nvPicPr>
          <p:cNvPr id="38915" name="Picture 2" descr="http://www-markinfo.slu.se/sve/mark/humus/bilder/mart_15m.jpg"/>
          <p:cNvPicPr>
            <a:picLocks noChangeAspect="1" noChangeArrowheads="1"/>
          </p:cNvPicPr>
          <p:nvPr/>
        </p:nvPicPr>
        <p:blipFill>
          <a:blip r:embed="rId2"/>
          <a:srcRect/>
          <a:stretch>
            <a:fillRect/>
          </a:stretch>
        </p:blipFill>
        <p:spPr bwMode="auto">
          <a:xfrm>
            <a:off x="307975" y="1196975"/>
            <a:ext cx="2827338" cy="4248150"/>
          </a:xfrm>
          <a:prstGeom prst="rect">
            <a:avLst/>
          </a:prstGeom>
          <a:noFill/>
          <a:ln w="9525">
            <a:noFill/>
            <a:miter lim="800000"/>
            <a:headEnd/>
            <a:tailEnd/>
          </a:ln>
        </p:spPr>
      </p:pic>
      <p:pic>
        <p:nvPicPr>
          <p:cNvPr id="38916" name="Picture 4" descr="http://www-markinfo.slu.se/sve/mark/humus/bilder/mart_25m.jpg"/>
          <p:cNvPicPr>
            <a:picLocks noChangeAspect="1" noChangeArrowheads="1"/>
          </p:cNvPicPr>
          <p:nvPr/>
        </p:nvPicPr>
        <p:blipFill>
          <a:blip r:embed="rId3"/>
          <a:srcRect/>
          <a:stretch>
            <a:fillRect/>
          </a:stretch>
        </p:blipFill>
        <p:spPr bwMode="auto">
          <a:xfrm>
            <a:off x="3248025" y="1196975"/>
            <a:ext cx="2832100" cy="4248150"/>
          </a:xfrm>
          <a:prstGeom prst="rect">
            <a:avLst/>
          </a:prstGeom>
          <a:noFill/>
          <a:ln w="9525">
            <a:noFill/>
            <a:miter lim="800000"/>
            <a:headEnd/>
            <a:tailEnd/>
          </a:ln>
        </p:spPr>
      </p:pic>
      <p:pic>
        <p:nvPicPr>
          <p:cNvPr id="38917" name="Picture 6" descr="http://www-markinfo.slu.se/sve/mark/humus/bilder/trvmar5m.jpg"/>
          <p:cNvPicPr>
            <a:picLocks noChangeAspect="1" noChangeArrowheads="1"/>
          </p:cNvPicPr>
          <p:nvPr/>
        </p:nvPicPr>
        <p:blipFill>
          <a:blip r:embed="rId4"/>
          <a:srcRect/>
          <a:stretch>
            <a:fillRect/>
          </a:stretch>
        </p:blipFill>
        <p:spPr bwMode="auto">
          <a:xfrm>
            <a:off x="6203950" y="1196975"/>
            <a:ext cx="2832100" cy="4248150"/>
          </a:xfrm>
          <a:prstGeom prst="rect">
            <a:avLst/>
          </a:prstGeom>
          <a:noFill/>
          <a:ln w="9525">
            <a:noFill/>
            <a:miter lim="800000"/>
            <a:headEnd/>
            <a:tailEnd/>
          </a:ln>
        </p:spPr>
      </p:pic>
      <p:sp>
        <p:nvSpPr>
          <p:cNvPr id="38918" name="Номер слайда 1"/>
          <p:cNvSpPr>
            <a:spLocks noGrp="1"/>
          </p:cNvSpPr>
          <p:nvPr>
            <p:ph type="sldNum" sz="quarter" idx="12"/>
          </p:nvPr>
        </p:nvSpPr>
        <p:spPr>
          <a:noFill/>
          <a:ln>
            <a:miter lim="800000"/>
            <a:headEnd/>
            <a:tailEnd/>
          </a:ln>
        </p:spPr>
        <p:txBody>
          <a:bodyPr/>
          <a:lstStyle/>
          <a:p>
            <a:fld id="{4E1B13DB-AD93-4327-BA40-2D7F04B70F61}" type="slidenum">
              <a:rPr lang="ru-RU" altLang="en-US" smtClean="0"/>
              <a:pPr/>
              <a:t>36</a:t>
            </a:fld>
            <a:endParaRPr lang="ru-RU" altLang="en-US" smtClean="0"/>
          </a:p>
        </p:txBody>
      </p:sp>
    </p:spTree>
  </p:cSld>
  <p:clrMapOvr>
    <a:masterClrMapping/>
  </p:clrMapOvr>
  <p:transition>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902200" y="1268413"/>
            <a:ext cx="3702050" cy="504825"/>
          </a:xfrm>
          <a:solidFill>
            <a:srgbClr val="FFFFFF"/>
          </a:solidFill>
        </p:spPr>
        <p:txBody>
          <a:bodyPr/>
          <a:lstStyle/>
          <a:p>
            <a:pPr algn="ctr" eaLnBrk="1" hangingPunct="1"/>
            <a:r>
              <a:rPr lang="ru-RU" altLang="en-US" sz="2800" b="1" smtClean="0">
                <a:solidFill>
                  <a:schemeClr val="tx1"/>
                </a:solidFill>
                <a:latin typeface="Times New Roman" pitchFamily="18" charset="0"/>
              </a:rPr>
              <a:t>Мор</a:t>
            </a:r>
            <a:r>
              <a:rPr lang="en-US" altLang="en-US" sz="2800" b="1" smtClean="0">
                <a:solidFill>
                  <a:schemeClr val="tx1"/>
                </a:solidFill>
                <a:latin typeface="Times New Roman" pitchFamily="18" charset="0"/>
              </a:rPr>
              <a:t>-</a:t>
            </a:r>
            <a:r>
              <a:rPr lang="ru-RU" altLang="en-US" sz="2800" b="1" smtClean="0">
                <a:solidFill>
                  <a:schemeClr val="tx1"/>
                </a:solidFill>
                <a:latin typeface="Times New Roman" pitchFamily="18" charset="0"/>
              </a:rPr>
              <a:t>гумус</a:t>
            </a:r>
          </a:p>
        </p:txBody>
      </p:sp>
      <p:pic>
        <p:nvPicPr>
          <p:cNvPr id="39939" name="Picture 2" descr="http://www.unil.ch/files/live/sites/biogeosciences/files/shared/Photos_Excursions/Creux_du_van_14.jpg"/>
          <p:cNvPicPr>
            <a:picLocks noChangeAspect="1" noChangeArrowheads="1"/>
          </p:cNvPicPr>
          <p:nvPr/>
        </p:nvPicPr>
        <p:blipFill>
          <a:blip r:embed="rId2"/>
          <a:srcRect/>
          <a:stretch>
            <a:fillRect/>
          </a:stretch>
        </p:blipFill>
        <p:spPr bwMode="auto">
          <a:xfrm>
            <a:off x="468313" y="115888"/>
            <a:ext cx="4433887" cy="6626225"/>
          </a:xfrm>
          <a:prstGeom prst="rect">
            <a:avLst/>
          </a:prstGeom>
          <a:noFill/>
          <a:ln w="9525">
            <a:noFill/>
            <a:miter lim="800000"/>
            <a:headEnd/>
            <a:tailEnd/>
          </a:ln>
        </p:spPr>
      </p:pic>
      <p:sp>
        <p:nvSpPr>
          <p:cNvPr id="39940" name="Номер слайда 1"/>
          <p:cNvSpPr>
            <a:spLocks noGrp="1"/>
          </p:cNvSpPr>
          <p:nvPr>
            <p:ph type="sldNum" sz="quarter" idx="12"/>
          </p:nvPr>
        </p:nvSpPr>
        <p:spPr>
          <a:noFill/>
          <a:ln>
            <a:miter lim="800000"/>
            <a:headEnd/>
            <a:tailEnd/>
          </a:ln>
        </p:spPr>
        <p:txBody>
          <a:bodyPr/>
          <a:lstStyle/>
          <a:p>
            <a:fld id="{345B16C1-5F3A-4589-BB2B-1B37263C6208}" type="slidenum">
              <a:rPr lang="ru-RU" altLang="en-US" smtClean="0"/>
              <a:pPr/>
              <a:t>37</a:t>
            </a:fld>
            <a:endParaRPr lang="ru-RU" altLang="en-US" smtClean="0"/>
          </a:p>
        </p:txBody>
      </p:sp>
    </p:spTree>
  </p:cSld>
  <p:clrMapOvr>
    <a:masterClrMapping/>
  </p:clrMapOvr>
  <p:transition>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68313" y="188913"/>
            <a:ext cx="8675687" cy="6480175"/>
          </a:xfrm>
          <a:solidFill>
            <a:srgbClr val="FFFFFF"/>
          </a:solidFill>
        </p:spPr>
        <p:txBody>
          <a:bodyPr/>
          <a:lstStyle/>
          <a:p>
            <a:pPr eaLnBrk="1" hangingPunct="1"/>
            <a:r>
              <a:rPr lang="ru-RU" altLang="en-US" sz="2800" smtClean="0">
                <a:solidFill>
                  <a:schemeClr val="tx1"/>
                </a:solidFill>
                <a:latin typeface="Times New Roman" pitchFamily="18" charset="0"/>
              </a:rPr>
              <a:t>Почвы, в которых формируется подобный тип гумуса, характеризуются наличием самой </a:t>
            </a:r>
            <a:r>
              <a:rPr lang="ru-RU" altLang="en-US" sz="2800" i="1" smtClean="0">
                <a:solidFill>
                  <a:schemeClr val="tx1"/>
                </a:solidFill>
                <a:latin typeface="Times New Roman" pitchFamily="18" charset="0"/>
              </a:rPr>
              <a:t>мощной подстилки</a:t>
            </a:r>
            <a:r>
              <a:rPr lang="ru-RU" altLang="en-US" sz="2800" smtClean="0">
                <a:solidFill>
                  <a:schemeClr val="tx1"/>
                </a:solidFill>
                <a:latin typeface="Times New Roman" pitchFamily="18" charset="0"/>
              </a:rPr>
              <a:t>. Типичный мор приурочен к местам с напочвенным покровом в основном состоящим из мхов.</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Подстилка и гумусовый горизонт густо переплетены грибным мицелием, почвенная фауна обеднена, </a:t>
            </a:r>
            <a:r>
              <a:rPr lang="ru-RU" altLang="en-US" sz="2800" i="1" smtClean="0">
                <a:solidFill>
                  <a:schemeClr val="tx1"/>
                </a:solidFill>
                <a:latin typeface="Times New Roman" pitchFamily="18" charset="0"/>
              </a:rPr>
              <a:t>дождевые черви</a:t>
            </a:r>
            <a:r>
              <a:rPr lang="ru-RU" altLang="en-US" sz="2800" smtClean="0">
                <a:solidFill>
                  <a:schemeClr val="tx1"/>
                </a:solidFill>
                <a:latin typeface="Times New Roman" pitchFamily="18" charset="0"/>
              </a:rPr>
              <a:t> отсутствуют.</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Под микроскопом в море хорошо просматриваются: конфигурации клеток растительного опада, их расположение, толщина клеточных стенок и др.</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В растительных остатках разрушены наименее устойчивые к </a:t>
            </a:r>
            <a:r>
              <a:rPr lang="ru-RU" altLang="en-US" sz="2800" i="1" smtClean="0">
                <a:solidFill>
                  <a:schemeClr val="tx1"/>
                </a:solidFill>
                <a:latin typeface="Times New Roman" pitchFamily="18" charset="0"/>
              </a:rPr>
              <a:t>действию экзоферментов</a:t>
            </a:r>
            <a:r>
              <a:rPr lang="ru-RU" altLang="en-US" sz="2800" smtClean="0">
                <a:solidFill>
                  <a:schemeClr val="tx1"/>
                </a:solidFill>
                <a:latin typeface="Times New Roman" pitchFamily="18" charset="0"/>
              </a:rPr>
              <a:t> почвенной биоты ткани (камбий, флоэма, паренхима первичной коры и др.). Окраска растительных остатков, входящих в состав мор, </a:t>
            </a:r>
            <a:r>
              <a:rPr lang="ru-RU" altLang="en-US" sz="2800" smtClean="0">
                <a:solidFill>
                  <a:schemeClr val="tx1"/>
                </a:solidFill>
                <a:latin typeface="Times New Roman" pitchFamily="18" charset="0"/>
                <a:cs typeface="Times New Roman" pitchFamily="18" charset="0"/>
              </a:rPr>
              <a:t>–</a:t>
            </a:r>
            <a:r>
              <a:rPr lang="ru-RU" altLang="en-US" sz="2800" smtClean="0">
                <a:solidFill>
                  <a:schemeClr val="tx1"/>
                </a:solidFill>
                <a:latin typeface="Times New Roman" pitchFamily="18" charset="0"/>
              </a:rPr>
              <a:t> от соломенно-желтой до темно-бурой.</a:t>
            </a:r>
          </a:p>
        </p:txBody>
      </p:sp>
      <p:sp>
        <p:nvSpPr>
          <p:cNvPr id="40963" name="Номер слайда 1"/>
          <p:cNvSpPr>
            <a:spLocks noGrp="1"/>
          </p:cNvSpPr>
          <p:nvPr>
            <p:ph type="sldNum" sz="quarter" idx="12"/>
          </p:nvPr>
        </p:nvSpPr>
        <p:spPr>
          <a:noFill/>
          <a:ln>
            <a:miter lim="800000"/>
            <a:headEnd/>
            <a:tailEnd/>
          </a:ln>
        </p:spPr>
        <p:txBody>
          <a:bodyPr/>
          <a:lstStyle/>
          <a:p>
            <a:fld id="{D165D1F5-1EE6-48AA-9B53-9027439E91C1}" type="slidenum">
              <a:rPr lang="ru-RU" altLang="en-US" smtClean="0"/>
              <a:pPr/>
              <a:t>38</a:t>
            </a:fld>
            <a:endParaRPr lang="ru-RU" altLang="en-US" smtClean="0"/>
          </a:p>
        </p:txBody>
      </p:sp>
    </p:spTree>
  </p:cSld>
  <p:clrMapOvr>
    <a:masterClrMapping/>
  </p:clrMapOvr>
  <p:transition>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8313" y="188913"/>
            <a:ext cx="8424862" cy="6335712"/>
          </a:xfrm>
          <a:solidFill>
            <a:srgbClr val="FFFFFF"/>
          </a:solidFill>
        </p:spPr>
        <p:txBody>
          <a:bodyPr/>
          <a:lstStyle/>
          <a:p>
            <a:r>
              <a:rPr lang="ru-RU" altLang="en-US" sz="2800" smtClean="0">
                <a:solidFill>
                  <a:schemeClr val="tx1"/>
                </a:solidFill>
                <a:latin typeface="Times New Roman" pitchFamily="18" charset="0"/>
                <a:cs typeface="Times New Roman" pitchFamily="18" charset="0"/>
              </a:rPr>
              <a:t>По Цёттлю, активный мор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 30) освобождает 7 % валового азота в год, что обеспечивает достаточное питание ацидофильным видам.</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Неактивный мор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a:t>
            </a:r>
            <a:r>
              <a:rPr lang="ru-RU" altLang="en-US" sz="2800" smtClean="0">
                <a:solidFill>
                  <a:schemeClr val="tx1"/>
                </a:solidFill>
                <a:latin typeface="Times New Roman" pitchFamily="18" charset="0"/>
                <a:cs typeface="Times New Roman" pitchFamily="18" charset="0"/>
              </a:rPr>
              <a:t> &gt; 30), напротив, освобождает очень мало азота (1-3 %); в почвах с этим типом гумуса у растений часто наблюдается азотная недостаточность; нечувствительны к ней лишь малотребовательные ацидофильные виды (сосны, верески).</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Стадии неактивного мора развиваются, ухудшаясь по причине потерь азота при выщелачивании в растворимых, но не усвояемых формах (комплексы полифенолов, протеинов, образующих некоторые фульвокислоты).</a:t>
            </a:r>
          </a:p>
        </p:txBody>
      </p:sp>
      <p:sp>
        <p:nvSpPr>
          <p:cNvPr id="41987" name="Номер слайда 1"/>
          <p:cNvSpPr>
            <a:spLocks noGrp="1"/>
          </p:cNvSpPr>
          <p:nvPr>
            <p:ph type="sldNum" sz="quarter" idx="12"/>
          </p:nvPr>
        </p:nvSpPr>
        <p:spPr>
          <a:noFill/>
          <a:ln>
            <a:miter lim="800000"/>
            <a:headEnd/>
            <a:tailEnd/>
          </a:ln>
        </p:spPr>
        <p:txBody>
          <a:bodyPr/>
          <a:lstStyle/>
          <a:p>
            <a:fld id="{3E262D27-2AE1-44E1-8A5C-AAE27BA6A8B9}" type="slidenum">
              <a:rPr lang="ru-RU" altLang="en-US" smtClean="0"/>
              <a:pPr/>
              <a:t>39</a:t>
            </a:fld>
            <a:endParaRPr lang="ru-RU" altLang="en-US" smtClean="0"/>
          </a:p>
        </p:txBody>
      </p:sp>
    </p:spTree>
  </p:cSld>
  <p:clrMapOvr>
    <a:masterClrMapping/>
  </p:clrMapOvr>
  <p:transition>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68313" y="188913"/>
            <a:ext cx="8424862" cy="6264275"/>
          </a:xfrm>
          <a:solidFill>
            <a:srgbClr val="FFFFFF"/>
          </a:solidFill>
        </p:spPr>
        <p:txBody>
          <a:bodyPr/>
          <a:lstStyle/>
          <a:p>
            <a:pPr>
              <a:lnSpc>
                <a:spcPct val="113000"/>
              </a:lnSpc>
            </a:pPr>
            <a:r>
              <a:rPr lang="ru-RU" altLang="en-US" sz="2800" b="1" smtClean="0">
                <a:solidFill>
                  <a:schemeClr val="tx1"/>
                </a:solidFill>
                <a:latin typeface="Times New Roman" pitchFamily="18" charset="0"/>
                <a:cs typeface="Times New Roman" pitchFamily="18" charset="0"/>
              </a:rPr>
              <a:t>Мор</a:t>
            </a:r>
            <a:r>
              <a:rPr lang="ru-RU" altLang="en-US" sz="3200" b="1" smtClean="0">
                <a:solidFill>
                  <a:schemeClr val="tx1"/>
                </a:solidFill>
                <a:latin typeface="Times New Roman" pitchFamily="18" charset="0"/>
                <a:cs typeface="Times New Roman" pitchFamily="18" charset="0"/>
              </a:rPr>
              <a:t/>
            </a:r>
            <a:br>
              <a:rPr lang="ru-RU" altLang="en-US" sz="3200" b="1"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Для этого типа гумуса характерна медленная минерализация свежего органического вещества с образованием бурого или черного слоя, сохраняющего структуру растительной массы и лежащего непосредственно на минеральной части почвы.</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Таков горизонт А</a:t>
            </a:r>
            <a:r>
              <a:rPr lang="ru-RU" altLang="en-US" sz="2800" baseline="-25000" smtClean="0">
                <a:solidFill>
                  <a:schemeClr val="tx1"/>
                </a:solidFill>
                <a:latin typeface="Times New Roman" pitchFamily="18" charset="0"/>
                <a:cs typeface="Times New Roman" pitchFamily="18" charset="0"/>
              </a:rPr>
              <a:t>0</a:t>
            </a:r>
            <a:r>
              <a:rPr lang="ru-RU" altLang="en-US" sz="2800" smtClean="0">
                <a:solidFill>
                  <a:schemeClr val="tx1"/>
                </a:solidFill>
                <a:latin typeface="Times New Roman" pitchFamily="18" charset="0"/>
                <a:cs typeface="Times New Roman" pitchFamily="18" charset="0"/>
              </a:rPr>
              <a:t> – мощный, с резкой нижней границей; он часто подразделяется на три слоя. </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Относительное значение каждого из этих слоев очень различно, что служит основанием для разделения грубого гумуса на подтипы.</a:t>
            </a:r>
          </a:p>
        </p:txBody>
      </p:sp>
      <p:sp>
        <p:nvSpPr>
          <p:cNvPr id="43011" name="Номер слайда 1"/>
          <p:cNvSpPr>
            <a:spLocks noGrp="1"/>
          </p:cNvSpPr>
          <p:nvPr>
            <p:ph type="sldNum" sz="quarter" idx="12"/>
          </p:nvPr>
        </p:nvSpPr>
        <p:spPr>
          <a:noFill/>
          <a:ln>
            <a:miter lim="800000"/>
            <a:headEnd/>
            <a:tailEnd/>
          </a:ln>
        </p:spPr>
        <p:txBody>
          <a:bodyPr/>
          <a:lstStyle/>
          <a:p>
            <a:fld id="{B669AF90-67D3-4CEA-A95F-0D60F5E86994}" type="slidenum">
              <a:rPr lang="ru-RU" altLang="en-US" smtClean="0"/>
              <a:pPr/>
              <a:t>40</a:t>
            </a:fld>
            <a:endParaRPr lang="ru-RU" altLang="en-US" smtClean="0"/>
          </a:p>
        </p:txBody>
      </p:sp>
    </p:spTree>
  </p:cSld>
  <p:clrMapOvr>
    <a:masterClrMapping/>
  </p:clrMapOvr>
  <p:transition>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8313" y="188913"/>
            <a:ext cx="8351837" cy="5903912"/>
          </a:xfrm>
          <a:solidFill>
            <a:srgbClr val="FFFFFF"/>
          </a:solidFill>
        </p:spPr>
        <p:txBody>
          <a:bodyPr/>
          <a:lstStyle/>
          <a:p>
            <a:pPr>
              <a:lnSpc>
                <a:spcPct val="113000"/>
              </a:lnSpc>
            </a:pPr>
            <a:r>
              <a:rPr lang="ru-RU" altLang="en-US" sz="2800" smtClean="0">
                <a:solidFill>
                  <a:schemeClr val="tx1"/>
                </a:solidFill>
                <a:latin typeface="Times New Roman" pitchFamily="18" charset="0"/>
                <a:cs typeface="Times New Roman" pitchFamily="18" charset="0"/>
              </a:rPr>
              <a:t>Гумификация в </a:t>
            </a:r>
            <a:r>
              <a:rPr lang="ru-RU" altLang="en-US" sz="2800" b="1" smtClean="0">
                <a:solidFill>
                  <a:schemeClr val="tx1"/>
                </a:solidFill>
                <a:latin typeface="Times New Roman" pitchFamily="18" charset="0"/>
                <a:cs typeface="Times New Roman" pitchFamily="18" charset="0"/>
              </a:rPr>
              <a:t>мор-гумусе</a:t>
            </a:r>
            <a:r>
              <a:rPr lang="ru-RU" altLang="en-US" sz="2800" smtClean="0">
                <a:solidFill>
                  <a:schemeClr val="tx1"/>
                </a:solidFill>
                <a:latin typeface="Times New Roman" pitchFamily="18" charset="0"/>
                <a:cs typeface="Times New Roman" pitchFamily="18" charset="0"/>
              </a:rPr>
              <a:t> также очень медленная; при образовании много­численных растворимых органических веществ (органические кислоты, полифенолы) не происходит их полимеризация; на местах образуются лишь небольшие количества малорастворимых предшественников бурых гуминовых кислот.</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Растворимые вещества (фульвокислоты) выносятся в глубь профиля, вызывая процессы выветривания и миграции некоторых минеральных веществ (лессиваж и оподзоливание).</a:t>
            </a:r>
          </a:p>
        </p:txBody>
      </p:sp>
      <p:sp>
        <p:nvSpPr>
          <p:cNvPr id="44035" name="Номер слайда 1"/>
          <p:cNvSpPr>
            <a:spLocks noGrp="1"/>
          </p:cNvSpPr>
          <p:nvPr>
            <p:ph type="sldNum" sz="quarter" idx="12"/>
          </p:nvPr>
        </p:nvSpPr>
        <p:spPr>
          <a:noFill/>
          <a:ln>
            <a:miter lim="800000"/>
            <a:headEnd/>
            <a:tailEnd/>
          </a:ln>
        </p:spPr>
        <p:txBody>
          <a:bodyPr/>
          <a:lstStyle/>
          <a:p>
            <a:fld id="{DB72C514-1B46-46A1-8EF6-8A639E373275}" type="slidenum">
              <a:rPr lang="ru-RU" altLang="en-US" smtClean="0"/>
              <a:pPr/>
              <a:t>41</a:t>
            </a:fld>
            <a:endParaRPr lang="ru-RU" altLang="en-US" smtClean="0"/>
          </a:p>
        </p:txBody>
      </p:sp>
    </p:spTree>
  </p:cSld>
  <p:clrMapOvr>
    <a:masterClrMapping/>
  </p:clrMapOvr>
  <p:transition>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3850" y="0"/>
            <a:ext cx="8712200" cy="6524625"/>
          </a:xfrm>
          <a:solidFill>
            <a:srgbClr val="FFFFFF"/>
          </a:solidFill>
        </p:spPr>
        <p:txBody>
          <a:bodyPr/>
          <a:lstStyle/>
          <a:p>
            <a:pPr>
              <a:lnSpc>
                <a:spcPct val="105000"/>
              </a:lnSpc>
            </a:pPr>
            <a:r>
              <a:rPr lang="ru-RU" altLang="en-US" sz="2800" smtClean="0">
                <a:solidFill>
                  <a:schemeClr val="tx1"/>
                </a:solidFill>
                <a:latin typeface="Times New Roman" pitchFamily="18" charset="0"/>
                <a:cs typeface="Times New Roman" pitchFamily="18" charset="0"/>
              </a:rPr>
              <a:t>Минерализация грубого гумуса протекает медленно с образованием очень малых количеств аммиачного азота; в горизонте А</a:t>
            </a:r>
            <a:r>
              <a:rPr lang="ru-RU" altLang="en-US" sz="2800" baseline="-25000" smtClean="0">
                <a:solidFill>
                  <a:schemeClr val="tx1"/>
                </a:solidFill>
                <a:latin typeface="Times New Roman" pitchFamily="18" charset="0"/>
                <a:cs typeface="Times New Roman" pitchFamily="18" charset="0"/>
              </a:rPr>
              <a:t>0 </a:t>
            </a:r>
            <a:r>
              <a:rPr lang="ru-RU" altLang="en-US" sz="2800" smtClean="0">
                <a:solidFill>
                  <a:schemeClr val="tx1"/>
                </a:solidFill>
                <a:latin typeface="Times New Roman" pitchFamily="18" charset="0"/>
                <a:cs typeface="Times New Roman" pitchFamily="18" charset="0"/>
              </a:rPr>
              <a:t>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всегда больше 20.</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зависимости от значения этого отношения различают </a:t>
            </a:r>
            <a:r>
              <a:rPr lang="ru-RU" altLang="en-US" sz="2800" b="1" i="1" smtClean="0">
                <a:solidFill>
                  <a:schemeClr val="tx1"/>
                </a:solidFill>
                <a:latin typeface="Times New Roman" pitchFamily="18" charset="0"/>
                <a:cs typeface="Times New Roman" pitchFamily="18" charset="0"/>
              </a:rPr>
              <a:t>активный</a:t>
            </a:r>
            <a:r>
              <a:rPr lang="ru-RU" altLang="en-US" sz="2800" smtClean="0">
                <a:solidFill>
                  <a:schemeClr val="tx1"/>
                </a:solidFill>
                <a:latin typeface="Times New Roman" pitchFamily="18" charset="0"/>
                <a:cs typeface="Times New Roman" pitchFamily="18" charset="0"/>
              </a:rPr>
              <a:t> и </a:t>
            </a:r>
            <a:r>
              <a:rPr lang="ru-RU" altLang="en-US" sz="2800" b="1" i="1" smtClean="0">
                <a:solidFill>
                  <a:schemeClr val="tx1"/>
                </a:solidFill>
                <a:latin typeface="Times New Roman" pitchFamily="18" charset="0"/>
                <a:cs typeface="Times New Roman" pitchFamily="18" charset="0"/>
              </a:rPr>
              <a:t>неактивный</a:t>
            </a:r>
            <a:r>
              <a:rPr lang="ru-RU" altLang="en-US" sz="2800" smtClean="0">
                <a:solidFill>
                  <a:schemeClr val="tx1"/>
                </a:solidFill>
                <a:latin typeface="Times New Roman" pitchFamily="18" charset="0"/>
                <a:cs typeface="Times New Roman" pitchFamily="18" charset="0"/>
              </a:rPr>
              <a:t> </a:t>
            </a:r>
            <a:r>
              <a:rPr lang="ru-RU" altLang="en-US" sz="2800" b="1" smtClean="0">
                <a:solidFill>
                  <a:schemeClr val="tx1"/>
                </a:solidFill>
                <a:latin typeface="Times New Roman" pitchFamily="18" charset="0"/>
                <a:cs typeface="Times New Roman" pitchFamily="18" charset="0"/>
              </a:rPr>
              <a:t>мор</a:t>
            </a:r>
            <a:r>
              <a:rPr lang="ru-RU" altLang="en-US" sz="2800" smtClean="0">
                <a:solidFill>
                  <a:schemeClr val="tx1"/>
                </a:solidFill>
                <a:latin typeface="Times New Roman" pitchFamily="18" charset="0"/>
                <a:cs typeface="Times New Roman" pitchFamily="18" charset="0"/>
              </a:rPr>
              <a:t>.</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первом 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обычно бывает менее 30 (или даже 25), и его образование обусловлено неблагоприятными внешними причинами (холодные бореальный или субальпийский климаты). Улучшение этих условий, например увеличение инсоляции, вызывает нарастание минерализации азота, вследствие чего продуцирование аммиачного азота может относительно увеличиться.</a:t>
            </a:r>
          </a:p>
        </p:txBody>
      </p:sp>
      <p:sp>
        <p:nvSpPr>
          <p:cNvPr id="45059" name="Номер слайда 1"/>
          <p:cNvSpPr>
            <a:spLocks noGrp="1"/>
          </p:cNvSpPr>
          <p:nvPr>
            <p:ph type="sldNum" sz="quarter" idx="12"/>
          </p:nvPr>
        </p:nvSpPr>
        <p:spPr>
          <a:noFill/>
          <a:ln>
            <a:miter lim="800000"/>
            <a:headEnd/>
            <a:tailEnd/>
          </a:ln>
        </p:spPr>
        <p:txBody>
          <a:bodyPr/>
          <a:lstStyle/>
          <a:p>
            <a:fld id="{9AB5C934-9785-4DF6-9699-055254CCEDF8}" type="slidenum">
              <a:rPr lang="ru-RU" altLang="en-US" smtClean="0"/>
              <a:pPr/>
              <a:t>42</a:t>
            </a:fld>
            <a:endParaRPr lang="ru-RU" altLang="en-US" smtClean="0"/>
          </a:p>
        </p:txBody>
      </p:sp>
    </p:spTree>
  </p:cSld>
  <p:clrMapOvr>
    <a:masterClrMapping/>
  </p:clrMapOvr>
  <p:transition>
    <p:zo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68313" y="549275"/>
            <a:ext cx="8496300" cy="3887788"/>
          </a:xfrm>
          <a:solidFill>
            <a:srgbClr val="FFFFFF"/>
          </a:solidFill>
        </p:spPr>
        <p:txBody>
          <a:bodyPr/>
          <a:lstStyle/>
          <a:p>
            <a:pPr>
              <a:lnSpc>
                <a:spcPct val="125000"/>
              </a:lnSpc>
            </a:pPr>
            <a:r>
              <a:rPr lang="ru-RU" altLang="en-US" sz="2800" smtClean="0">
                <a:solidFill>
                  <a:schemeClr val="tx1"/>
                </a:solidFill>
                <a:latin typeface="Times New Roman" pitchFamily="18" charset="0"/>
                <a:cs typeface="Times New Roman" pitchFamily="18" charset="0"/>
              </a:rPr>
              <a:t>Неактивный грубый гумус, мор, характеризуется отношением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более 30, чаще 40-50 и образуется под воздействием окисляющей растительности, которая поставляет неблагоприятное первичное вещество; такой гумус не поддается активизации искусственным путем.</a:t>
            </a:r>
          </a:p>
        </p:txBody>
      </p:sp>
      <p:sp>
        <p:nvSpPr>
          <p:cNvPr id="46083" name="Номер слайда 1"/>
          <p:cNvSpPr>
            <a:spLocks noGrp="1"/>
          </p:cNvSpPr>
          <p:nvPr>
            <p:ph type="sldNum" sz="quarter" idx="12"/>
          </p:nvPr>
        </p:nvSpPr>
        <p:spPr>
          <a:noFill/>
          <a:ln>
            <a:miter lim="800000"/>
            <a:headEnd/>
            <a:tailEnd/>
          </a:ln>
        </p:spPr>
        <p:txBody>
          <a:bodyPr/>
          <a:lstStyle/>
          <a:p>
            <a:fld id="{BFFF4275-735E-43C2-88CD-BBD353D63E41}" type="slidenum">
              <a:rPr lang="ru-RU" altLang="en-US" smtClean="0"/>
              <a:pPr/>
              <a:t>43</a:t>
            </a:fld>
            <a:endParaRPr lang="ru-RU" altLang="en-US" smtClean="0"/>
          </a:p>
        </p:txBody>
      </p:sp>
    </p:spTree>
  </p:cSld>
  <p:clrMapOvr>
    <a:masterClrMapping/>
  </p:clrMapOvr>
  <p:transition>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8313" y="476250"/>
            <a:ext cx="8496300" cy="5832475"/>
          </a:xfrm>
          <a:solidFill>
            <a:srgbClr val="FFFFFF"/>
          </a:solidFill>
        </p:spPr>
        <p:txBody>
          <a:bodyPr/>
          <a:lstStyle/>
          <a:p>
            <a:pPr>
              <a:lnSpc>
                <a:spcPct val="114000"/>
              </a:lnSpc>
            </a:pPr>
            <a:r>
              <a:rPr lang="ru-RU" altLang="en-US" sz="2800" smtClean="0">
                <a:solidFill>
                  <a:schemeClr val="tx1"/>
                </a:solidFill>
                <a:latin typeface="Times New Roman" pitchFamily="18" charset="0"/>
                <a:cs typeface="Times New Roman" pitchFamily="18" charset="0"/>
              </a:rPr>
              <a:t>Сильная кислотность и слабая насыщенность (менее 10 %) характерна для большинства типов грубого гумуса.</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Исключение составляет </a:t>
            </a:r>
            <a:r>
              <a:rPr lang="ru-RU" altLang="en-US" sz="2800" b="1" i="1" smtClean="0">
                <a:solidFill>
                  <a:schemeClr val="tx1"/>
                </a:solidFill>
                <a:latin typeface="Times New Roman" pitchFamily="18" charset="0"/>
                <a:cs typeface="Times New Roman" pitchFamily="18" charset="0"/>
              </a:rPr>
              <a:t>кальциевый мор </a:t>
            </a:r>
            <a:r>
              <a:rPr lang="ru-RU" altLang="en-US" sz="2800" smtClean="0">
                <a:solidFill>
                  <a:schemeClr val="tx1"/>
                </a:solidFill>
                <a:latin typeface="Times New Roman" pitchFamily="18" charset="0"/>
                <a:cs typeface="Times New Roman" pitchFamily="18" charset="0"/>
              </a:rPr>
              <a:t>– </a:t>
            </a:r>
            <a:r>
              <a:rPr lang="ru-RU" altLang="en-US" sz="2800" b="1" i="1" smtClean="0">
                <a:solidFill>
                  <a:schemeClr val="tx1"/>
                </a:solidFill>
                <a:latin typeface="Times New Roman" pitchFamily="18" charset="0"/>
                <a:cs typeface="Times New Roman" pitchFamily="18" charset="0"/>
              </a:rPr>
              <a:t>тангель</a:t>
            </a:r>
            <a:r>
              <a:rPr lang="ru-RU" altLang="en-US" sz="2800" smtClean="0">
                <a:solidFill>
                  <a:schemeClr val="tx1"/>
                </a:solidFill>
                <a:latin typeface="Times New Roman" pitchFamily="18" charset="0"/>
                <a:cs typeface="Times New Roman" pitchFamily="18" charset="0"/>
              </a:rPr>
              <a:t>. Однако надо отметить, что в результате повышенной величины</a:t>
            </a:r>
            <a:r>
              <a:rPr lang="ru-RU" altLang="en-US" sz="2800" i="1" smtClean="0">
                <a:solidFill>
                  <a:schemeClr val="tx1"/>
                </a:solidFill>
                <a:latin typeface="Times New Roman" pitchFamily="18" charset="0"/>
                <a:cs typeface="Times New Roman" pitchFamily="18" charset="0"/>
              </a:rPr>
              <a:t> ЕКО</a:t>
            </a:r>
            <a:r>
              <a:rPr lang="ru-RU" altLang="en-US" sz="2800" smtClean="0">
                <a:solidFill>
                  <a:schemeClr val="tx1"/>
                </a:solidFill>
                <a:latin typeface="Times New Roman" pitchFamily="18" charset="0"/>
                <a:cs typeface="Times New Roman" pitchFamily="18" charset="0"/>
              </a:rPr>
              <a:t> (до 100</a:t>
            </a:r>
            <a:r>
              <a:rPr lang="ru-RU" altLang="en-US" sz="2800" i="1" smtClean="0">
                <a:solidFill>
                  <a:schemeClr val="tx1"/>
                </a:solidFill>
                <a:latin typeface="Times New Roman" pitchFamily="18" charset="0"/>
                <a:cs typeface="Times New Roman" pitchFamily="18" charset="0"/>
              </a:rPr>
              <a:t> мэкв./100 г почвы)</a:t>
            </a:r>
            <a:r>
              <a:rPr lang="ru-RU" altLang="en-US" sz="2800" smtClean="0">
                <a:solidFill>
                  <a:schemeClr val="tx1"/>
                </a:solidFill>
                <a:latin typeface="Times New Roman" pitchFamily="18" charset="0"/>
                <a:cs typeface="Times New Roman" pitchFamily="18" charset="0"/>
              </a:rPr>
              <a:t> слабая насыщенность временами может существовать наряду со значительным содержанием оснований.</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Однако эти основания, даже будучи обменными, с трудом поглощаются мезофильной и нейтрофильной растительностью.</a:t>
            </a:r>
          </a:p>
        </p:txBody>
      </p:sp>
      <p:sp>
        <p:nvSpPr>
          <p:cNvPr id="47107" name="Номер слайда 1"/>
          <p:cNvSpPr>
            <a:spLocks noGrp="1"/>
          </p:cNvSpPr>
          <p:nvPr>
            <p:ph type="sldNum" sz="quarter" idx="12"/>
          </p:nvPr>
        </p:nvSpPr>
        <p:spPr>
          <a:noFill/>
          <a:ln>
            <a:miter lim="800000"/>
            <a:headEnd/>
            <a:tailEnd/>
          </a:ln>
        </p:spPr>
        <p:txBody>
          <a:bodyPr/>
          <a:lstStyle/>
          <a:p>
            <a:fld id="{C586573C-E117-4E0F-95A5-D80FDA8ED61D}" type="slidenum">
              <a:rPr lang="ru-RU" altLang="en-US" smtClean="0"/>
              <a:pPr/>
              <a:t>44</a:t>
            </a:fld>
            <a:endParaRPr lang="ru-RU" altLang="en-US" smtClean="0"/>
          </a:p>
        </p:txBody>
      </p:sp>
    </p:spTree>
  </p:cSld>
  <p:clrMapOvr>
    <a:masterClrMapping/>
  </p:clrMapOvr>
  <p:transition>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8313" y="404813"/>
            <a:ext cx="8424862" cy="792162"/>
          </a:xfrm>
          <a:solidFill>
            <a:srgbClr val="FFFFFF"/>
          </a:solidFill>
        </p:spPr>
        <p:txBody>
          <a:bodyPr/>
          <a:lstStyle/>
          <a:p>
            <a:pPr algn="ctr">
              <a:lnSpc>
                <a:spcPct val="113000"/>
              </a:lnSpc>
            </a:pPr>
            <a:r>
              <a:rPr lang="ru-RU" altLang="en-US" sz="3200" b="1" smtClean="0">
                <a:solidFill>
                  <a:schemeClr val="tx1"/>
                </a:solidFill>
                <a:latin typeface="Times New Roman" pitchFamily="18" charset="0"/>
                <a:cs typeface="Times New Roman" pitchFamily="18" charset="0"/>
              </a:rPr>
              <a:t>Классификация мор-гумуса</a:t>
            </a:r>
          </a:p>
        </p:txBody>
      </p:sp>
      <p:pic>
        <p:nvPicPr>
          <p:cNvPr id="48131" name="Picture 2"/>
          <p:cNvPicPr>
            <a:picLocks noChangeAspect="1" noChangeArrowheads="1"/>
          </p:cNvPicPr>
          <p:nvPr/>
        </p:nvPicPr>
        <p:blipFill>
          <a:blip r:embed="rId2"/>
          <a:srcRect/>
          <a:stretch>
            <a:fillRect/>
          </a:stretch>
        </p:blipFill>
        <p:spPr bwMode="auto">
          <a:xfrm>
            <a:off x="2700338" y="2060575"/>
            <a:ext cx="4375150" cy="2336800"/>
          </a:xfrm>
          <a:prstGeom prst="rect">
            <a:avLst/>
          </a:prstGeom>
          <a:noFill/>
          <a:ln w="9525">
            <a:noFill/>
            <a:miter lim="800000"/>
            <a:headEnd/>
            <a:tailEnd/>
          </a:ln>
        </p:spPr>
      </p:pic>
      <p:sp>
        <p:nvSpPr>
          <p:cNvPr id="48132" name="Номер слайда 1"/>
          <p:cNvSpPr>
            <a:spLocks noGrp="1"/>
          </p:cNvSpPr>
          <p:nvPr>
            <p:ph type="sldNum" sz="quarter" idx="12"/>
          </p:nvPr>
        </p:nvSpPr>
        <p:spPr>
          <a:noFill/>
          <a:ln>
            <a:miter lim="800000"/>
            <a:headEnd/>
            <a:tailEnd/>
          </a:ln>
        </p:spPr>
        <p:txBody>
          <a:bodyPr/>
          <a:lstStyle/>
          <a:p>
            <a:fld id="{82FB5057-20AE-44AF-A0B0-F5D259EC626A}" type="slidenum">
              <a:rPr lang="ru-RU" altLang="en-US" smtClean="0"/>
              <a:pPr/>
              <a:t>45</a:t>
            </a:fld>
            <a:endParaRPr lang="ru-RU" altLang="en-US" smtClean="0"/>
          </a:p>
        </p:txBody>
      </p:sp>
    </p:spTree>
  </p:cSld>
  <p:clrMapOvr>
    <a:masterClrMapping/>
  </p:clrMapOvr>
  <p:transition>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68313" y="188913"/>
            <a:ext cx="8351837" cy="5040312"/>
          </a:xfrm>
          <a:solidFill>
            <a:srgbClr val="FFFFFF"/>
          </a:solidFill>
        </p:spPr>
        <p:txBody>
          <a:bodyPr/>
          <a:lstStyle/>
          <a:p>
            <a:pPr>
              <a:lnSpc>
                <a:spcPct val="125000"/>
              </a:lnSpc>
            </a:pPr>
            <a:r>
              <a:rPr lang="ru-RU" altLang="en-US" sz="2800" b="1" smtClean="0">
                <a:solidFill>
                  <a:schemeClr val="tx1"/>
                </a:solidFill>
                <a:latin typeface="Times New Roman" pitchFamily="18" charset="0"/>
                <a:cs typeface="Times New Roman" pitchFamily="18" charset="0"/>
              </a:rPr>
              <a:t>Ксеромор</a:t>
            </a:r>
            <a:r>
              <a:rPr lang="ru-RU" altLang="en-US" sz="2800" smtClean="0">
                <a:solidFill>
                  <a:schemeClr val="tx1"/>
                </a:solidFill>
                <a:latin typeface="Times New Roman" pitchFamily="18" charset="0"/>
                <a:cs typeface="Times New Roman" pitchFamily="18" charset="0"/>
              </a:rPr>
              <a:t> (</a:t>
            </a:r>
            <a:r>
              <a:rPr lang="ru-RU" altLang="en-US" sz="2800" b="1" smtClean="0">
                <a:solidFill>
                  <a:schemeClr val="tx1"/>
                </a:solidFill>
                <a:latin typeface="Times New Roman" pitchFamily="18" charset="0"/>
                <a:cs typeface="Times New Roman" pitchFamily="18" charset="0"/>
              </a:rPr>
              <a:t>сухой мор</a:t>
            </a:r>
            <a:r>
              <a:rPr lang="ru-RU" altLang="en-US" sz="2800" smtClean="0">
                <a:solidFill>
                  <a:schemeClr val="tx1"/>
                </a:solidFill>
                <a:latin typeface="Times New Roman" pitchFamily="18" charset="0"/>
                <a:cs typeface="Times New Roman" pitchFamily="18" charset="0"/>
              </a:rPr>
              <a:t>).</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Грубый гумус, волокнистый, зерновидный или слоистый, образуется на песчанистых материнских породах в условиях сухих ланд на скло­нах южной экспозиции.</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Он состоит из мало разложившихся веществ, связанных белым войлоковидным мицелием.</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Слои </a:t>
            </a:r>
            <a:r>
              <a:rPr lang="en-US" altLang="en-US" sz="2800" smtClean="0">
                <a:solidFill>
                  <a:schemeClr val="tx1"/>
                </a:solidFill>
                <a:latin typeface="Times New Roman" pitchFamily="18" charset="0"/>
                <a:cs typeface="Times New Roman" pitchFamily="18" charset="0"/>
              </a:rPr>
              <a:t>L </a:t>
            </a:r>
            <a:r>
              <a:rPr lang="ru-RU" altLang="en-US" sz="2800" smtClean="0">
                <a:solidFill>
                  <a:schemeClr val="tx1"/>
                </a:solidFill>
                <a:latin typeface="Times New Roman" pitchFamily="18" charset="0"/>
                <a:cs typeface="Times New Roman" pitchFamily="18" charset="0"/>
              </a:rPr>
              <a:t>и </a:t>
            </a:r>
            <a:r>
              <a:rPr lang="en-US" altLang="en-US" sz="2800" smtClean="0">
                <a:solidFill>
                  <a:schemeClr val="tx1"/>
                </a:solidFill>
                <a:latin typeface="Times New Roman" pitchFamily="18" charset="0"/>
                <a:cs typeface="Times New Roman" pitchFamily="18" charset="0"/>
              </a:rPr>
              <a:t>F </a:t>
            </a:r>
            <a:r>
              <a:rPr lang="ru-RU" altLang="en-US" sz="2800" smtClean="0">
                <a:solidFill>
                  <a:schemeClr val="tx1"/>
                </a:solidFill>
                <a:latin typeface="Times New Roman" pitchFamily="18" charset="0"/>
                <a:cs typeface="Times New Roman" pitchFamily="18" charset="0"/>
              </a:rPr>
              <a:t>мощные, а слой Н почти отсутствует.</a:t>
            </a:r>
            <a:endParaRPr lang="en-US" altLang="en-US" sz="2800" smtClean="0">
              <a:solidFill>
                <a:schemeClr val="tx1"/>
              </a:solidFill>
              <a:latin typeface="Times New Roman" pitchFamily="18" charset="0"/>
              <a:cs typeface="Times New Roman" pitchFamily="18" charset="0"/>
            </a:endParaRPr>
          </a:p>
        </p:txBody>
      </p:sp>
      <p:sp>
        <p:nvSpPr>
          <p:cNvPr id="49155" name="Номер слайда 1"/>
          <p:cNvSpPr>
            <a:spLocks noGrp="1"/>
          </p:cNvSpPr>
          <p:nvPr>
            <p:ph type="sldNum" sz="quarter" idx="12"/>
          </p:nvPr>
        </p:nvSpPr>
        <p:spPr>
          <a:noFill/>
          <a:ln>
            <a:miter lim="800000"/>
            <a:headEnd/>
            <a:tailEnd/>
          </a:ln>
        </p:spPr>
        <p:txBody>
          <a:bodyPr/>
          <a:lstStyle/>
          <a:p>
            <a:fld id="{9D82F587-5401-4A4F-92CD-6465A8D9AA51}" type="slidenum">
              <a:rPr lang="ru-RU" altLang="en-US" smtClean="0"/>
              <a:pPr/>
              <a:t>46</a:t>
            </a:fld>
            <a:endParaRPr lang="ru-RU" altLang="en-US" smtClean="0"/>
          </a:p>
        </p:txBody>
      </p:sp>
    </p:spTree>
  </p:cSld>
  <p:clrMapOvr>
    <a:masterClrMapping/>
  </p:clrMapOvr>
  <p:transition>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68313" y="115888"/>
            <a:ext cx="8424862" cy="5400675"/>
          </a:xfrm>
          <a:solidFill>
            <a:srgbClr val="FFFFFF"/>
          </a:solidFill>
        </p:spPr>
        <p:txBody>
          <a:bodyPr/>
          <a:lstStyle/>
          <a:p>
            <a:pPr>
              <a:lnSpc>
                <a:spcPct val="120000"/>
              </a:lnSpc>
            </a:pPr>
            <a:r>
              <a:rPr lang="ru-RU" altLang="en-US" sz="2800" b="1" smtClean="0">
                <a:solidFill>
                  <a:schemeClr val="tx1"/>
                </a:solidFill>
                <a:latin typeface="Times New Roman" pitchFamily="18" charset="0"/>
                <a:cs typeface="Times New Roman" pitchFamily="18" charset="0"/>
              </a:rPr>
              <a:t>Гидромор</a:t>
            </a:r>
            <a:r>
              <a:rPr lang="ru-RU" altLang="en-US" sz="2800" i="1" smtClean="0">
                <a:solidFill>
                  <a:schemeClr val="tx1"/>
                </a:solidFill>
                <a:latin typeface="Times New Roman" pitchFamily="18" charset="0"/>
                <a:cs typeface="Times New Roman" pitchFamily="18" charset="0"/>
              </a:rPr>
              <a:t>.</a:t>
            </a:r>
            <a:r>
              <a:rPr lang="ru-RU" altLang="en-US" sz="2800" smtClean="0">
                <a:solidFill>
                  <a:schemeClr val="tx1"/>
                </a:solidFill>
                <a:latin typeface="Times New Roman" pitchFamily="18" charset="0"/>
                <a:cs typeface="Times New Roman" pitchFamily="18" charset="0"/>
              </a:rPr>
              <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Гидроморфизм и анаэробиоз, развивающиеся в тече­ние более или менее длительного периода, являются причиной замедленной микробиологической активности.</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Тем не менее переувлажнение не постоянное, иначе бы образовался бы торфяник.</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вид гумуса отличается от торфяника более сильной гумификацией и более черным цветом. </a:t>
            </a:r>
            <a:endParaRPr lang="en-US" altLang="en-US" sz="2800" smtClean="0">
              <a:solidFill>
                <a:schemeClr val="tx1"/>
              </a:solidFill>
              <a:latin typeface="Times New Roman" pitchFamily="18" charset="0"/>
              <a:cs typeface="Times New Roman" pitchFamily="18" charset="0"/>
            </a:endParaRPr>
          </a:p>
        </p:txBody>
      </p:sp>
      <p:sp>
        <p:nvSpPr>
          <p:cNvPr id="50179" name="Номер слайда 1"/>
          <p:cNvSpPr>
            <a:spLocks noGrp="1"/>
          </p:cNvSpPr>
          <p:nvPr>
            <p:ph type="sldNum" sz="quarter" idx="12"/>
          </p:nvPr>
        </p:nvSpPr>
        <p:spPr>
          <a:noFill/>
          <a:ln>
            <a:miter lim="800000"/>
            <a:headEnd/>
            <a:tailEnd/>
          </a:ln>
        </p:spPr>
        <p:txBody>
          <a:bodyPr/>
          <a:lstStyle/>
          <a:p>
            <a:fld id="{861B5002-9CC8-4E21-BF37-6A1B7402D6DC}" type="slidenum">
              <a:rPr lang="ru-RU" altLang="en-US" smtClean="0"/>
              <a:pPr/>
              <a:t>47</a:t>
            </a:fld>
            <a:endParaRPr lang="ru-RU" altLang="en-US" smtClean="0"/>
          </a:p>
        </p:txBody>
      </p:sp>
    </p:spTree>
  </p:cSld>
  <p:clrMapOvr>
    <a:masterClrMapping/>
  </p:clrMapOvr>
  <p:transition>
    <p:zo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68313" y="404813"/>
            <a:ext cx="8351837" cy="5832475"/>
          </a:xfrm>
          <a:solidFill>
            <a:srgbClr val="FFFFFF"/>
          </a:solidFill>
        </p:spPr>
        <p:txBody>
          <a:bodyPr/>
          <a:lstStyle/>
          <a:p>
            <a:pPr>
              <a:lnSpc>
                <a:spcPct val="120000"/>
              </a:lnSpc>
            </a:pPr>
            <a:r>
              <a:rPr lang="ru-RU" altLang="en-US" sz="2800" b="1" i="1" smtClean="0">
                <a:solidFill>
                  <a:schemeClr val="tx1"/>
                </a:solidFill>
                <a:latin typeface="Times New Roman" pitchFamily="18" charset="0"/>
                <a:cs typeface="Times New Roman" pitchFamily="18" charset="0"/>
              </a:rPr>
              <a:t/>
            </a:r>
            <a:br>
              <a:rPr lang="ru-RU" altLang="en-US" sz="2800" b="1" i="1"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Гидромор часто появляется в результате изменения торфяника при иссушении с поверхности.</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подтип характерен для почв со стагноглеем и для некоторых глеево-гумусовых подзолов.</a:t>
            </a:r>
            <a:r>
              <a:rPr lang="ru-RU" altLang="en-US" sz="2800" b="1" i="1" smtClean="0">
                <a:solidFill>
                  <a:schemeClr val="tx1"/>
                </a:solidFill>
                <a:latin typeface="Times New Roman" pitchFamily="18" charset="0"/>
                <a:cs typeface="Times New Roman" pitchFamily="18" charset="0"/>
              </a:rPr>
              <a:t/>
            </a:r>
            <a:br>
              <a:rPr lang="ru-RU" altLang="en-US" sz="2800" b="1" i="1"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Гидромор отличается от сухого грубого гумуса более выражен­ной гумификацией, особенно хорошо развитый слой Н гумифицирован, чёрного цвета и пластичной консистенции.</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подтип гумуса иногда называют «мягким мором» (</a:t>
            </a:r>
            <a:r>
              <a:rPr lang="en-US" altLang="en-US" sz="2800" smtClean="0">
                <a:solidFill>
                  <a:schemeClr val="tx1"/>
                </a:solidFill>
                <a:latin typeface="Times New Roman" pitchFamily="18" charset="0"/>
                <a:cs typeface="Times New Roman" pitchFamily="18" charset="0"/>
              </a:rPr>
              <a:t>Ehwald [</a:t>
            </a:r>
            <a:r>
              <a:rPr lang="ru-RU" altLang="en-US" sz="2800" smtClean="0">
                <a:solidFill>
                  <a:schemeClr val="tx1"/>
                </a:solidFill>
                <a:latin typeface="Times New Roman" pitchFamily="18" charset="0"/>
                <a:cs typeface="Times New Roman" pitchFamily="18" charset="0"/>
              </a:rPr>
              <a:t>Эвальд</a:t>
            </a:r>
            <a:r>
              <a:rPr lang="en-US" altLang="en-US" sz="2800" smtClean="0">
                <a:solidFill>
                  <a:schemeClr val="tx1"/>
                </a:solidFill>
                <a:latin typeface="Times New Roman" pitchFamily="18" charset="0"/>
                <a:cs typeface="Times New Roman" pitchFamily="18" charset="0"/>
              </a:rPr>
              <a:t>]</a:t>
            </a:r>
            <a:r>
              <a:rPr lang="ru-RU" altLang="en-US" sz="2800" smtClean="0">
                <a:solidFill>
                  <a:schemeClr val="tx1"/>
                </a:solidFill>
                <a:latin typeface="Times New Roman" pitchFamily="18" charset="0"/>
                <a:cs typeface="Times New Roman" pitchFamily="18" charset="0"/>
              </a:rPr>
              <a:t>, 1956, 1958) или «жирным гумусом».</a:t>
            </a:r>
            <a:endParaRPr lang="en-US" altLang="en-US" sz="2800" smtClean="0">
              <a:solidFill>
                <a:schemeClr val="tx1"/>
              </a:solidFill>
              <a:latin typeface="Times New Roman" pitchFamily="18" charset="0"/>
              <a:cs typeface="Times New Roman" pitchFamily="18" charset="0"/>
            </a:endParaRPr>
          </a:p>
        </p:txBody>
      </p:sp>
      <p:sp>
        <p:nvSpPr>
          <p:cNvPr id="51203" name="Номер слайда 1"/>
          <p:cNvSpPr>
            <a:spLocks noGrp="1"/>
          </p:cNvSpPr>
          <p:nvPr>
            <p:ph type="sldNum" sz="quarter" idx="12"/>
          </p:nvPr>
        </p:nvSpPr>
        <p:spPr>
          <a:noFill/>
          <a:ln>
            <a:miter lim="800000"/>
            <a:headEnd/>
            <a:tailEnd/>
          </a:ln>
        </p:spPr>
        <p:txBody>
          <a:bodyPr/>
          <a:lstStyle/>
          <a:p>
            <a:fld id="{179BF754-0346-4613-9BD2-AD7DE78138A8}" type="slidenum">
              <a:rPr lang="ru-RU" altLang="en-US" smtClean="0"/>
              <a:pPr/>
              <a:t>48</a:t>
            </a:fld>
            <a:endParaRPr lang="ru-RU" altLang="en-US" smtClean="0"/>
          </a:p>
        </p:txBody>
      </p:sp>
    </p:spTree>
  </p:cSld>
  <p:clrMapOvr>
    <a:masterClrMapping/>
  </p:clrMapOvr>
  <p:transition>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68313" y="260350"/>
            <a:ext cx="8424862" cy="6192838"/>
          </a:xfrm>
          <a:solidFill>
            <a:srgbClr val="FFFFFF"/>
          </a:solidFill>
        </p:spPr>
        <p:txBody>
          <a:bodyPr/>
          <a:lstStyle/>
          <a:p>
            <a:pPr>
              <a:lnSpc>
                <a:spcPct val="105000"/>
              </a:lnSpc>
            </a:pPr>
            <a:r>
              <a:rPr lang="ru-RU" altLang="en-US" sz="2800" b="1" smtClean="0">
                <a:solidFill>
                  <a:schemeClr val="tx1"/>
                </a:solidFill>
                <a:latin typeface="Times New Roman" pitchFamily="18" charset="0"/>
                <a:cs typeface="Times New Roman" pitchFamily="18" charset="0"/>
              </a:rPr>
              <a:t>Кальциевый мор </a:t>
            </a:r>
            <a:r>
              <a:rPr lang="ru-RU" altLang="en-US" sz="2800" smtClean="0">
                <a:solidFill>
                  <a:schemeClr val="tx1"/>
                </a:solidFill>
                <a:latin typeface="Times New Roman" pitchFamily="18" charset="0"/>
                <a:cs typeface="Times New Roman" pitchFamily="18" charset="0"/>
              </a:rPr>
              <a:t>(</a:t>
            </a:r>
            <a:r>
              <a:rPr lang="ru-RU" altLang="en-US" sz="2800" b="1" smtClean="0">
                <a:solidFill>
                  <a:schemeClr val="tx1"/>
                </a:solidFill>
                <a:latin typeface="Times New Roman" pitchFamily="18" charset="0"/>
                <a:cs typeface="Times New Roman" pitchFamily="18" charset="0"/>
              </a:rPr>
              <a:t>тангель</a:t>
            </a:r>
            <a:r>
              <a:rPr lang="ru-RU" altLang="en-US" sz="2800" smtClean="0">
                <a:solidFill>
                  <a:schemeClr val="tx1"/>
                </a:solidFill>
                <a:latin typeface="Times New Roman" pitchFamily="18" charset="0"/>
                <a:cs typeface="Times New Roman" pitchFamily="18" charset="0"/>
              </a:rPr>
              <a:t>).</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Специфический грубый гумус, образованный на известняке в малоблагоприятных условиях.</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При довольно сильной биологической активности этот гумус может рассматриваться как переходный к гумусу модер.</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Если горизонт А</a:t>
            </a:r>
            <a:r>
              <a:rPr lang="ru-RU" altLang="en-US" sz="2800" baseline="-25000" smtClean="0">
                <a:solidFill>
                  <a:schemeClr val="tx1"/>
                </a:solidFill>
                <a:latin typeface="Times New Roman" pitchFamily="18" charset="0"/>
                <a:cs typeface="Times New Roman" pitchFamily="18" charset="0"/>
              </a:rPr>
              <a:t>0</a:t>
            </a:r>
            <a:r>
              <a:rPr lang="ru-RU" altLang="en-US" sz="2800" smtClean="0">
                <a:solidFill>
                  <a:schemeClr val="tx1"/>
                </a:solidFill>
                <a:latin typeface="Times New Roman" pitchFamily="18" charset="0"/>
                <a:cs typeface="Times New Roman" pitchFamily="18" charset="0"/>
              </a:rPr>
              <a:t> маломощный и хорошо гумифицирован, гумус можно отнести к типу модера или мюлль-модера.</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Под волокнистым более или менее мощным горизонтом А</a:t>
            </a:r>
            <a:r>
              <a:rPr lang="ru-RU" altLang="en-US" sz="2800" baseline="-25000" smtClean="0">
                <a:solidFill>
                  <a:schemeClr val="tx1"/>
                </a:solidFill>
                <a:latin typeface="Times New Roman" pitchFamily="18" charset="0"/>
                <a:cs typeface="Times New Roman" pitchFamily="18" charset="0"/>
              </a:rPr>
              <a:t>0</a:t>
            </a:r>
            <a:r>
              <a:rPr lang="ru-RU" altLang="en-US" sz="2800" smtClean="0">
                <a:solidFill>
                  <a:schemeClr val="tx1"/>
                </a:solidFill>
                <a:latin typeface="Times New Roman" pitchFamily="18" charset="0"/>
                <a:cs typeface="Times New Roman" pitchFamily="18" charset="0"/>
              </a:rPr>
              <a:t> почти всегда наблюдается горизонт </a:t>
            </a:r>
            <a:r>
              <a:rPr lang="en-US" altLang="en-US" sz="2800" smtClean="0">
                <a:solidFill>
                  <a:schemeClr val="tx1"/>
                </a:solidFill>
                <a:latin typeface="Times New Roman" pitchFamily="18" charset="0"/>
                <a:cs typeface="Times New Roman" pitchFamily="18" charset="0"/>
              </a:rPr>
              <a:t>A</a:t>
            </a:r>
            <a:r>
              <a:rPr lang="ru-RU" altLang="en-US" sz="2800" smtClean="0">
                <a:solidFill>
                  <a:schemeClr val="tx1"/>
                </a:solidFill>
                <a:latin typeface="Times New Roman" pitchFamily="18" charset="0"/>
                <a:cs typeface="Times New Roman" pitchFamily="18" charset="0"/>
              </a:rPr>
              <a:t>1, структурный, типа кальциевого мюлль-модера, а иногда и настоящий кальциевый мюлль.</a:t>
            </a:r>
            <a:endParaRPr lang="en-US" altLang="en-US" sz="2800" smtClean="0">
              <a:solidFill>
                <a:schemeClr val="tx1"/>
              </a:solidFill>
              <a:latin typeface="Times New Roman" pitchFamily="18" charset="0"/>
              <a:cs typeface="Times New Roman" pitchFamily="18" charset="0"/>
            </a:endParaRPr>
          </a:p>
        </p:txBody>
      </p:sp>
      <p:sp>
        <p:nvSpPr>
          <p:cNvPr id="52227" name="Номер слайда 1"/>
          <p:cNvSpPr>
            <a:spLocks noGrp="1"/>
          </p:cNvSpPr>
          <p:nvPr>
            <p:ph type="sldNum" sz="quarter" idx="12"/>
          </p:nvPr>
        </p:nvSpPr>
        <p:spPr>
          <a:noFill/>
          <a:ln>
            <a:miter lim="800000"/>
            <a:headEnd/>
            <a:tailEnd/>
          </a:ln>
        </p:spPr>
        <p:txBody>
          <a:bodyPr/>
          <a:lstStyle/>
          <a:p>
            <a:fld id="{D501039C-C471-43FB-B683-143E72B3A48D}" type="slidenum">
              <a:rPr lang="ru-RU" altLang="en-US" smtClean="0"/>
              <a:pPr/>
              <a:t>49</a:t>
            </a:fld>
            <a:endParaRPr lang="ru-RU" altLang="en-US" smtClean="0"/>
          </a:p>
        </p:txBody>
      </p:sp>
    </p:spTree>
  </p:cSld>
  <p:clrMapOvr>
    <a:masterClrMapping/>
  </p:clrMapOvr>
  <p:transition>
    <p:zo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68313" y="115888"/>
            <a:ext cx="8496300" cy="6265862"/>
          </a:xfrm>
          <a:solidFill>
            <a:srgbClr val="FFFFFF"/>
          </a:solidFill>
        </p:spPr>
        <p:txBody>
          <a:bodyPr/>
          <a:lstStyle/>
          <a:p>
            <a:pPr>
              <a:lnSpc>
                <a:spcPct val="120000"/>
              </a:lnSpc>
            </a:pPr>
            <a:r>
              <a:rPr lang="ru-RU" altLang="en-US" sz="2800" smtClean="0">
                <a:solidFill>
                  <a:schemeClr val="tx1"/>
                </a:solidFill>
                <a:latin typeface="Times New Roman" pitchFamily="18" charset="0"/>
                <a:cs typeface="Times New Roman" pitchFamily="18" charset="0"/>
              </a:rPr>
              <a:t>Характер горизонта А</a:t>
            </a:r>
            <a:r>
              <a:rPr lang="ru-RU" altLang="en-US" sz="2800" baseline="-25000" smtClean="0">
                <a:solidFill>
                  <a:schemeClr val="tx1"/>
                </a:solidFill>
                <a:latin typeface="Times New Roman" pitchFamily="18" charset="0"/>
                <a:cs typeface="Times New Roman" pitchFamily="18" charset="0"/>
              </a:rPr>
              <a:t>0</a:t>
            </a:r>
            <a:r>
              <a:rPr lang="ru-RU" altLang="en-US" sz="2800" smtClean="0">
                <a:solidFill>
                  <a:schemeClr val="tx1"/>
                </a:solidFill>
                <a:latin typeface="Times New Roman" pitchFamily="18" charset="0"/>
                <a:cs typeface="Times New Roman" pitchFamily="18" charset="0"/>
              </a:rPr>
              <a:t>, даже если его мощность достигает 50</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см</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обнаруживает более сильную активность по сравнению с гумусом типа мор; 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бывает порядка 22-25, но никогда не превышает 30; горизонт более гумифицирован, и в нем местами обнаруживаются зернышки черного гумуса, смешанные с неразложившимися остатками растительности.</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Степень насыщенности основаниями</a:t>
            </a:r>
            <a:r>
              <a:rPr lang="ru-RU" altLang="en-US" sz="2800" i="1" smtClean="0">
                <a:solidFill>
                  <a:schemeClr val="tx1"/>
                </a:solidFill>
                <a:latin typeface="Times New Roman" pitchFamily="18" charset="0"/>
                <a:cs typeface="Times New Roman" pitchFamily="18" charset="0"/>
              </a:rPr>
              <a:t> </a:t>
            </a:r>
            <a:r>
              <a:rPr lang="en-US" altLang="en-US" sz="2800" i="1" smtClean="0">
                <a:solidFill>
                  <a:schemeClr val="tx1"/>
                </a:solidFill>
                <a:latin typeface="Times New Roman" pitchFamily="18" charset="0"/>
                <a:cs typeface="Times New Roman" pitchFamily="18" charset="0"/>
              </a:rPr>
              <a:t>V</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 высокая, часто 50-70</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 что говорит о присутствии обменного кальция. Значение рН колеблется от 5 до 6.</a:t>
            </a:r>
            <a:endParaRPr lang="en-US" altLang="en-US" sz="2800" smtClean="0">
              <a:solidFill>
                <a:schemeClr val="tx1"/>
              </a:solidFill>
              <a:latin typeface="Times New Roman" pitchFamily="18" charset="0"/>
              <a:cs typeface="Times New Roman" pitchFamily="18" charset="0"/>
            </a:endParaRPr>
          </a:p>
        </p:txBody>
      </p:sp>
      <p:sp>
        <p:nvSpPr>
          <p:cNvPr id="53251" name="Номер слайда 1"/>
          <p:cNvSpPr>
            <a:spLocks noGrp="1"/>
          </p:cNvSpPr>
          <p:nvPr>
            <p:ph type="sldNum" sz="quarter" idx="12"/>
          </p:nvPr>
        </p:nvSpPr>
        <p:spPr>
          <a:noFill/>
          <a:ln>
            <a:miter lim="800000"/>
            <a:headEnd/>
            <a:tailEnd/>
          </a:ln>
        </p:spPr>
        <p:txBody>
          <a:bodyPr/>
          <a:lstStyle/>
          <a:p>
            <a:fld id="{19852C89-8925-471D-8696-255B41202F38}" type="slidenum">
              <a:rPr lang="ru-RU" altLang="en-US" smtClean="0"/>
              <a:pPr/>
              <a:t>50</a:t>
            </a:fld>
            <a:endParaRPr lang="ru-RU" altLang="en-US" smtClean="0"/>
          </a:p>
        </p:txBody>
      </p:sp>
    </p:spTree>
  </p:cSld>
  <p:clrMapOvr>
    <a:masterClrMapping/>
  </p:clrMapOvr>
  <p:transition>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81013" y="333375"/>
            <a:ext cx="8483600" cy="6129338"/>
          </a:xfrm>
          <a:solidFill>
            <a:srgbClr val="FFFFFF"/>
          </a:solidFill>
        </p:spPr>
        <p:txBody>
          <a:bodyPr/>
          <a:lstStyle/>
          <a:p>
            <a:pPr eaLnBrk="1" hangingPunct="1"/>
            <a:r>
              <a:rPr lang="ru-RU" altLang="en-US" sz="2800" b="1" smtClean="0">
                <a:solidFill>
                  <a:schemeClr val="tx1"/>
                </a:solidFill>
                <a:latin typeface="Times New Roman" pitchFamily="18" charset="0"/>
              </a:rPr>
              <a:t>МОДЕР </a:t>
            </a:r>
            <a:r>
              <a:rPr lang="ru-RU" altLang="en-US" sz="2800" smtClean="0">
                <a:solidFill>
                  <a:schemeClr val="tx1"/>
                </a:solidFill>
                <a:latin typeface="Times New Roman" pitchFamily="18" charset="0"/>
              </a:rPr>
              <a:t>(от нем. </a:t>
            </a:r>
            <a:r>
              <a:rPr lang="en-US" altLang="en-US" sz="2800" i="1" smtClean="0">
                <a:solidFill>
                  <a:schemeClr val="tx1"/>
                </a:solidFill>
                <a:latin typeface="Times New Roman" pitchFamily="18" charset="0"/>
              </a:rPr>
              <a:t>Moder</a:t>
            </a:r>
            <a:r>
              <a:rPr lang="ru-RU" altLang="en-US" sz="2800" smtClean="0">
                <a:solidFill>
                  <a:schemeClr val="tx1"/>
                </a:solidFill>
                <a:latin typeface="Times New Roman" pitchFamily="18" charset="0"/>
              </a:rPr>
              <a:t> </a:t>
            </a:r>
            <a:r>
              <a:rPr lang="ru-RU" altLang="en-US" sz="2800" i="1" smtClean="0">
                <a:solidFill>
                  <a:schemeClr val="tx1"/>
                </a:solidFill>
                <a:latin typeface="Times New Roman" pitchFamily="18" charset="0"/>
              </a:rPr>
              <a:t>–</a:t>
            </a:r>
            <a:r>
              <a:rPr lang="ru-RU" altLang="en-US" sz="2800" smtClean="0">
                <a:solidFill>
                  <a:schemeClr val="tx1"/>
                </a:solidFill>
                <a:latin typeface="Times New Roman" pitchFamily="18" charset="0"/>
              </a:rPr>
              <a:t> труха), или </a:t>
            </a:r>
            <a:r>
              <a:rPr lang="ru-RU" altLang="en-US" sz="2800" b="1" smtClean="0">
                <a:solidFill>
                  <a:schemeClr val="tx1"/>
                </a:solidFill>
                <a:latin typeface="Times New Roman" pitchFamily="18" charset="0"/>
              </a:rPr>
              <a:t>модер-гумус</a:t>
            </a:r>
            <a:r>
              <a:rPr lang="ru-RU" altLang="en-US" sz="2800" smtClean="0">
                <a:solidFill>
                  <a:schemeClr val="tx1"/>
                </a:solidFill>
                <a:latin typeface="Times New Roman" pitchFamily="18" charset="0"/>
              </a:rPr>
              <a:t> </a:t>
            </a:r>
            <a:r>
              <a:rPr lang="ru-RU" altLang="en-US" sz="2800" i="1" smtClean="0">
                <a:solidFill>
                  <a:schemeClr val="tx1"/>
                </a:solidFill>
                <a:latin typeface="Times New Roman" pitchFamily="18" charset="0"/>
              </a:rPr>
              <a:t>–</a:t>
            </a:r>
            <a:r>
              <a:rPr lang="ru-RU" altLang="en-US" sz="2800" smtClean="0">
                <a:solidFill>
                  <a:schemeClr val="tx1"/>
                </a:solidFill>
                <a:latin typeface="Times New Roman" pitchFamily="18" charset="0"/>
              </a:rPr>
              <a:t> </a:t>
            </a:r>
            <a:r>
              <a:rPr lang="ru-RU" altLang="en-US" sz="2800" b="1" smtClean="0">
                <a:solidFill>
                  <a:schemeClr val="tx1"/>
                </a:solidFill>
                <a:latin typeface="Times New Roman" pitchFamily="18" charset="0"/>
              </a:rPr>
              <a:t>средний гумус</a:t>
            </a:r>
            <a:r>
              <a:rPr lang="ru-RU" altLang="en-US" sz="2800" smtClean="0">
                <a:solidFill>
                  <a:schemeClr val="tx1"/>
                </a:solidFill>
                <a:latin typeface="Times New Roman" pitchFamily="18" charset="0"/>
              </a:rPr>
              <a:t> </a:t>
            </a:r>
            <a:r>
              <a:rPr lang="ru-RU" altLang="en-US" sz="2800" i="1" smtClean="0">
                <a:solidFill>
                  <a:schemeClr val="tx1"/>
                </a:solidFill>
                <a:latin typeface="Times New Roman" pitchFamily="18" charset="0"/>
              </a:rPr>
              <a:t>–</a:t>
            </a:r>
            <a:r>
              <a:rPr lang="ru-RU" altLang="en-US" sz="2800" smtClean="0">
                <a:solidFill>
                  <a:schemeClr val="tx1"/>
                </a:solidFill>
                <a:latin typeface="Times New Roman" pitchFamily="18" charset="0"/>
              </a:rPr>
              <a:t> остатки преимущественно растительного происхождения в стадии глубокого преобразования, которое визуально представляет собой однородную рыхлую массу.</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В модер-гумусе полуразложившиеся и неразложившиеся растительные остатки встречаются в меньшем количестве, чем в </a:t>
            </a:r>
            <a:r>
              <a:rPr lang="ru-RU" altLang="en-US" sz="2800" i="1" smtClean="0">
                <a:solidFill>
                  <a:schemeClr val="tx1"/>
                </a:solidFill>
                <a:latin typeface="Times New Roman" pitchFamily="18" charset="0"/>
              </a:rPr>
              <a:t>мор-гумусе</a:t>
            </a:r>
            <a:r>
              <a:rPr lang="ru-RU" altLang="en-US" sz="2800" smtClean="0">
                <a:solidFill>
                  <a:schemeClr val="tx1"/>
                </a:solidFill>
                <a:latin typeface="Times New Roman" pitchFamily="18" charset="0"/>
              </a:rPr>
              <a:t>, и более фрагментарно; достаточно большая доля органического материала приходится на экскременты почвенных беспозвоночных животных.</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Модер имеет довольно мягкую и рыхлую консистенцию, при этом оструктуренность выражена слабо.</a:t>
            </a:r>
          </a:p>
        </p:txBody>
      </p:sp>
      <p:sp>
        <p:nvSpPr>
          <p:cNvPr id="54275" name="Номер слайда 1"/>
          <p:cNvSpPr>
            <a:spLocks noGrp="1"/>
          </p:cNvSpPr>
          <p:nvPr>
            <p:ph type="sldNum" sz="quarter" idx="12"/>
          </p:nvPr>
        </p:nvSpPr>
        <p:spPr>
          <a:noFill/>
          <a:ln>
            <a:miter lim="800000"/>
            <a:headEnd/>
            <a:tailEnd/>
          </a:ln>
        </p:spPr>
        <p:txBody>
          <a:bodyPr/>
          <a:lstStyle/>
          <a:p>
            <a:fld id="{DFD5EDD6-296F-4D25-B984-495014A2DB64}" type="slidenum">
              <a:rPr lang="ru-RU" altLang="en-US" smtClean="0"/>
              <a:pPr/>
              <a:t>51</a:t>
            </a:fld>
            <a:endParaRPr lang="ru-RU" altLang="en-US" smtClean="0"/>
          </a:p>
        </p:txBody>
      </p:sp>
    </p:spTree>
  </p:cSld>
  <p:clrMapOvr>
    <a:masterClrMapping/>
  </p:clrMapOvr>
  <p:transition>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707188" y="1125538"/>
            <a:ext cx="2376487" cy="646112"/>
          </a:xfrm>
          <a:solidFill>
            <a:srgbClr val="FFFFFF"/>
          </a:solidFill>
        </p:spPr>
        <p:txBody>
          <a:bodyPr/>
          <a:lstStyle/>
          <a:p>
            <a:pPr algn="ctr" eaLnBrk="1" hangingPunct="1">
              <a:lnSpc>
                <a:spcPct val="130000"/>
              </a:lnSpc>
            </a:pPr>
            <a:r>
              <a:rPr lang="ru-RU" altLang="en-US" sz="2800" smtClean="0">
                <a:solidFill>
                  <a:schemeClr val="tx1"/>
                </a:solidFill>
                <a:latin typeface="Times New Roman" pitchFamily="18" charset="0"/>
              </a:rPr>
              <a:t>Модер-гумус</a:t>
            </a:r>
            <a:endParaRPr lang="ru-RU" altLang="en-US" sz="2800" smtClean="0">
              <a:solidFill>
                <a:srgbClr val="FFF907"/>
              </a:solidFill>
            </a:endParaRPr>
          </a:p>
        </p:txBody>
      </p:sp>
      <p:pic>
        <p:nvPicPr>
          <p:cNvPr id="55299" name="Picture 4" descr="http://edafologia.ugr.es/introeda/tema02/imagenes/moder1g.gif"/>
          <p:cNvPicPr>
            <a:picLocks noChangeAspect="1" noChangeArrowheads="1"/>
          </p:cNvPicPr>
          <p:nvPr/>
        </p:nvPicPr>
        <p:blipFill>
          <a:blip r:embed="rId2"/>
          <a:srcRect/>
          <a:stretch>
            <a:fillRect/>
          </a:stretch>
        </p:blipFill>
        <p:spPr bwMode="auto">
          <a:xfrm>
            <a:off x="417513" y="188913"/>
            <a:ext cx="6335712" cy="4752975"/>
          </a:xfrm>
          <a:prstGeom prst="rect">
            <a:avLst/>
          </a:prstGeom>
          <a:noFill/>
          <a:ln w="9525">
            <a:noFill/>
            <a:miter lim="800000"/>
            <a:headEnd/>
            <a:tailEnd/>
          </a:ln>
        </p:spPr>
      </p:pic>
      <p:sp>
        <p:nvSpPr>
          <p:cNvPr id="55300" name="Номер слайда 1"/>
          <p:cNvSpPr>
            <a:spLocks noGrp="1"/>
          </p:cNvSpPr>
          <p:nvPr>
            <p:ph type="sldNum" sz="quarter" idx="12"/>
          </p:nvPr>
        </p:nvSpPr>
        <p:spPr>
          <a:noFill/>
          <a:ln>
            <a:miter lim="800000"/>
            <a:headEnd/>
            <a:tailEnd/>
          </a:ln>
        </p:spPr>
        <p:txBody>
          <a:bodyPr/>
          <a:lstStyle/>
          <a:p>
            <a:fld id="{E5E13335-7765-4789-B9B9-F5D917DD53C0}" type="slidenum">
              <a:rPr lang="ru-RU" altLang="en-US" smtClean="0"/>
              <a:pPr/>
              <a:t>52</a:t>
            </a:fld>
            <a:endParaRPr lang="ru-RU" altLang="en-US" smtClean="0"/>
          </a:p>
        </p:txBody>
      </p:sp>
    </p:spTree>
  </p:cSld>
  <p:clrMapOvr>
    <a:masterClrMapping/>
  </p:clrMapOvr>
  <p:transition>
    <p:zo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7092950" y="1123950"/>
            <a:ext cx="1990725" cy="1398588"/>
          </a:xfrm>
          <a:solidFill>
            <a:srgbClr val="FFFFFF"/>
          </a:solidFill>
        </p:spPr>
        <p:txBody>
          <a:bodyPr/>
          <a:lstStyle/>
          <a:p>
            <a:pPr algn="ctr" eaLnBrk="1" hangingPunct="1">
              <a:lnSpc>
                <a:spcPct val="130000"/>
              </a:lnSpc>
            </a:pPr>
            <a:r>
              <a:rPr lang="ru-RU" altLang="en-US" sz="2800" smtClean="0">
                <a:solidFill>
                  <a:schemeClr val="tx1"/>
                </a:solidFill>
                <a:latin typeface="Times New Roman" pitchFamily="18" charset="0"/>
              </a:rPr>
              <a:t>Модер-гумус</a:t>
            </a:r>
            <a:endParaRPr lang="ru-RU" altLang="en-US" sz="2800" smtClean="0">
              <a:solidFill>
                <a:srgbClr val="FFF907"/>
              </a:solidFill>
            </a:endParaRPr>
          </a:p>
        </p:txBody>
      </p:sp>
      <p:pic>
        <p:nvPicPr>
          <p:cNvPr id="56323" name="Picture 2" descr="http://www.dbges.de/wb/media/AG_Humusformen/terschelling.-01.jpg"/>
          <p:cNvPicPr>
            <a:picLocks noChangeAspect="1" noChangeArrowheads="1"/>
          </p:cNvPicPr>
          <p:nvPr/>
        </p:nvPicPr>
        <p:blipFill>
          <a:blip r:embed="rId2"/>
          <a:srcRect/>
          <a:stretch>
            <a:fillRect/>
          </a:stretch>
        </p:blipFill>
        <p:spPr bwMode="auto">
          <a:xfrm>
            <a:off x="395288" y="333375"/>
            <a:ext cx="6726237" cy="4835525"/>
          </a:xfrm>
          <a:prstGeom prst="rect">
            <a:avLst/>
          </a:prstGeom>
          <a:noFill/>
          <a:ln w="9525">
            <a:noFill/>
            <a:miter lim="800000"/>
            <a:headEnd/>
            <a:tailEnd/>
          </a:ln>
        </p:spPr>
      </p:pic>
      <p:sp>
        <p:nvSpPr>
          <p:cNvPr id="56324" name="Прямоугольник 1"/>
          <p:cNvSpPr>
            <a:spLocks noChangeArrowheads="1"/>
          </p:cNvSpPr>
          <p:nvPr/>
        </p:nvSpPr>
        <p:spPr bwMode="auto">
          <a:xfrm>
            <a:off x="395288" y="5300663"/>
            <a:ext cx="6726237" cy="461962"/>
          </a:xfrm>
          <a:prstGeom prst="rect">
            <a:avLst/>
          </a:prstGeom>
          <a:noFill/>
          <a:ln w="9525">
            <a:noFill/>
            <a:miter lim="800000"/>
            <a:headEnd/>
            <a:tailEnd/>
          </a:ln>
        </p:spPr>
        <p:txBody>
          <a:bodyPr>
            <a:spAutoFit/>
          </a:bodyPr>
          <a:lstStyle/>
          <a:p>
            <a:pPr algn="ctr"/>
            <a:r>
              <a:rPr lang="en-US" altLang="en-US" sz="2400">
                <a:latin typeface="Times New Roman" pitchFamily="18" charset="0"/>
                <a:cs typeface="Times New Roman" pitchFamily="18" charset="0"/>
              </a:rPr>
              <a:t>Typical Moder (pine needles, moss, lichen)</a:t>
            </a:r>
            <a:endParaRPr lang="ru-RU" altLang="en-US" sz="2400">
              <a:latin typeface="Times New Roman" pitchFamily="18" charset="0"/>
              <a:cs typeface="Times New Roman" pitchFamily="18" charset="0"/>
            </a:endParaRPr>
          </a:p>
        </p:txBody>
      </p:sp>
      <p:sp>
        <p:nvSpPr>
          <p:cNvPr id="56325" name="Номер слайда 1"/>
          <p:cNvSpPr>
            <a:spLocks noGrp="1"/>
          </p:cNvSpPr>
          <p:nvPr>
            <p:ph type="sldNum" sz="quarter" idx="12"/>
          </p:nvPr>
        </p:nvSpPr>
        <p:spPr>
          <a:noFill/>
          <a:ln>
            <a:miter lim="800000"/>
            <a:headEnd/>
            <a:tailEnd/>
          </a:ln>
        </p:spPr>
        <p:txBody>
          <a:bodyPr/>
          <a:lstStyle/>
          <a:p>
            <a:fld id="{C57C78AD-3839-4BA2-8E13-B1AA221106FB}" type="slidenum">
              <a:rPr lang="ru-RU" altLang="en-US" smtClean="0"/>
              <a:pPr/>
              <a:t>53</a:t>
            </a:fld>
            <a:endParaRPr lang="ru-RU" altLang="en-US" smtClean="0"/>
          </a:p>
        </p:txBody>
      </p:sp>
    </p:spTree>
  </p:cSld>
  <p:clrMapOvr>
    <a:masterClrMapping/>
  </p:clrMapOvr>
  <p:transition>
    <p:zo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395288" y="609600"/>
            <a:ext cx="8424862" cy="5699125"/>
          </a:xfrm>
          <a:solidFill>
            <a:srgbClr val="FFFFFF"/>
          </a:solidFill>
        </p:spPr>
        <p:txBody>
          <a:bodyPr/>
          <a:lstStyle/>
          <a:p>
            <a:pPr eaLnBrk="1" hangingPunct="1">
              <a:lnSpc>
                <a:spcPct val="130000"/>
              </a:lnSpc>
            </a:pPr>
            <a:r>
              <a:rPr lang="ru-RU" altLang="en-US" sz="2800" smtClean="0">
                <a:solidFill>
                  <a:schemeClr val="tx1"/>
                </a:solidFill>
                <a:latin typeface="Times New Roman" pitchFamily="18" charset="0"/>
              </a:rPr>
              <a:t>У почв с модер-гумусом имеется маломощная двухслойная подстилка при довольно мощном оструктуренном минеральном гумусово-аккумулятивном горизонте.</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Почвенная биота представлена комплексом микроорганизмов (включая бактерии, протисты и грибы) и микроскопическими беспозвоночными (размеры тела которых не превышают 2 мм).</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В почвах с таким типом гумуса дождевые черви обычно отсутствуют.</a:t>
            </a:r>
            <a:r>
              <a:rPr lang="ru-RU" altLang="en-US" sz="2800" smtClean="0">
                <a:solidFill>
                  <a:srgbClr val="FFF907"/>
                </a:solidFill>
              </a:rPr>
              <a:t> </a:t>
            </a:r>
          </a:p>
        </p:txBody>
      </p:sp>
      <p:sp>
        <p:nvSpPr>
          <p:cNvPr id="57347" name="Номер слайда 1"/>
          <p:cNvSpPr>
            <a:spLocks noGrp="1"/>
          </p:cNvSpPr>
          <p:nvPr>
            <p:ph type="sldNum" sz="quarter" idx="12"/>
          </p:nvPr>
        </p:nvSpPr>
        <p:spPr>
          <a:noFill/>
          <a:ln>
            <a:miter lim="800000"/>
            <a:headEnd/>
            <a:tailEnd/>
          </a:ln>
        </p:spPr>
        <p:txBody>
          <a:bodyPr/>
          <a:lstStyle/>
          <a:p>
            <a:fld id="{AEDCBA0E-712D-4B44-BB68-1867982AA68D}" type="slidenum">
              <a:rPr lang="ru-RU" altLang="en-US" smtClean="0"/>
              <a:pPr/>
              <a:t>54</a:t>
            </a:fld>
            <a:endParaRPr lang="ru-RU" altLang="en-US" smtClean="0"/>
          </a:p>
        </p:txBody>
      </p:sp>
    </p:spTree>
  </p:cSld>
  <p:clrMapOvr>
    <a:masterClrMapping/>
  </p:clrMapOvr>
  <p:transition>
    <p:zo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68313" y="188913"/>
            <a:ext cx="8567737" cy="6192837"/>
          </a:xfrm>
          <a:solidFill>
            <a:srgbClr val="FFFFFF"/>
          </a:solidFill>
        </p:spPr>
        <p:txBody>
          <a:bodyPr/>
          <a:lstStyle/>
          <a:p>
            <a:pPr eaLnBrk="1" hangingPunct="1">
              <a:lnSpc>
                <a:spcPct val="110000"/>
              </a:lnSpc>
            </a:pPr>
            <a:r>
              <a:rPr lang="ru-RU" altLang="en-US" sz="2800" smtClean="0">
                <a:solidFill>
                  <a:schemeClr val="tx1"/>
                </a:solidFill>
                <a:latin typeface="Times New Roman" pitchFamily="18" charset="0"/>
              </a:rPr>
              <a:t>В микроскоп видно, что модер-гумус состоит из физически и биохимически измененных растительных остатков – мелких обрывков растительных тканей, лишь отчасти сохранивших клеточное строение и обильно пропитанных гуминовыми веществами.</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В растительных остатках начинают разрушаться такие устойчивые к действию экзоферментов почвенной биоты ткани, как одревесневшие (лигнифицированные) стенки проводящих сосудов растений.</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Окраска растительных остатков, входящих в состав модер-гумуса, – от бурой до чёрной</a:t>
            </a:r>
          </a:p>
        </p:txBody>
      </p:sp>
      <p:sp>
        <p:nvSpPr>
          <p:cNvPr id="58371" name="Номер слайда 1"/>
          <p:cNvSpPr>
            <a:spLocks noGrp="1"/>
          </p:cNvSpPr>
          <p:nvPr>
            <p:ph type="sldNum" sz="quarter" idx="12"/>
          </p:nvPr>
        </p:nvSpPr>
        <p:spPr>
          <a:noFill/>
          <a:ln>
            <a:miter lim="800000"/>
            <a:headEnd/>
            <a:tailEnd/>
          </a:ln>
        </p:spPr>
        <p:txBody>
          <a:bodyPr/>
          <a:lstStyle/>
          <a:p>
            <a:fld id="{59146C0E-9D3A-4E61-BF03-02A5BC9CE537}" type="slidenum">
              <a:rPr lang="ru-RU" altLang="en-US" smtClean="0"/>
              <a:pPr/>
              <a:t>55</a:t>
            </a:fld>
            <a:endParaRPr lang="ru-RU" altLang="en-US" smtClean="0"/>
          </a:p>
        </p:txBody>
      </p:sp>
    </p:spTree>
  </p:cSld>
  <p:clrMapOvr>
    <a:masterClrMapping/>
  </p:clrMapOvr>
  <p:transition>
    <p:zo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68313" y="188913"/>
            <a:ext cx="8351837" cy="6192837"/>
          </a:xfrm>
          <a:solidFill>
            <a:srgbClr val="FFFFFF"/>
          </a:solidFill>
        </p:spPr>
        <p:txBody>
          <a:bodyPr/>
          <a:lstStyle/>
          <a:p>
            <a:pPr>
              <a:lnSpc>
                <a:spcPct val="113000"/>
              </a:lnSpc>
            </a:pPr>
            <a:r>
              <a:rPr lang="ru-RU" altLang="en-US" sz="2800" b="1" smtClean="0">
                <a:solidFill>
                  <a:schemeClr val="tx1"/>
                </a:solidFill>
                <a:latin typeface="Times New Roman" pitchFamily="18" charset="0"/>
                <a:cs typeface="Times New Roman" pitchFamily="18" charset="0"/>
              </a:rPr>
              <a:t>Модер</a:t>
            </a:r>
            <a:r>
              <a:rPr lang="ru-RU" altLang="en-US" sz="2800" smtClean="0">
                <a:solidFill>
                  <a:schemeClr val="tx1"/>
                </a:solidFill>
                <a:latin typeface="Times New Roman" pitchFamily="18" charset="0"/>
                <a:cs typeface="Times New Roman" pitchFamily="18" charset="0"/>
              </a:rPr>
              <a:t> (</a:t>
            </a:r>
            <a:r>
              <a:rPr lang="en-US" altLang="en-US" sz="2800" i="1" smtClean="0">
                <a:solidFill>
                  <a:schemeClr val="tx1"/>
                </a:solidFill>
                <a:latin typeface="Times New Roman" pitchFamily="18" charset="0"/>
                <a:cs typeface="Times New Roman" pitchFamily="18" charset="0"/>
              </a:rPr>
              <a:t>Amphi Mull</a:t>
            </a:r>
            <a:r>
              <a:rPr lang="ru-RU" altLang="en-US" sz="2800" smtClean="0">
                <a:solidFill>
                  <a:schemeClr val="tx1"/>
                </a:solidFill>
                <a:latin typeface="Times New Roman" pitchFamily="18" charset="0"/>
                <a:cs typeface="Times New Roman" pitchFamily="18" charset="0"/>
              </a:rPr>
              <a:t>).</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отличие от мюллевых гумусовые горизонты типа модер состоят из маломощного А</a:t>
            </a:r>
            <a:r>
              <a:rPr lang="ru-RU" altLang="en-US" sz="2800" baseline="-25000" smtClean="0">
                <a:solidFill>
                  <a:schemeClr val="tx1"/>
                </a:solidFill>
                <a:latin typeface="Times New Roman" pitchFamily="18" charset="0"/>
                <a:cs typeface="Times New Roman" pitchFamily="18" charset="0"/>
              </a:rPr>
              <a:t>0</a:t>
            </a:r>
            <a:r>
              <a:rPr lang="ru-RU" altLang="en-US" sz="2800" smtClean="0">
                <a:solidFill>
                  <a:schemeClr val="tx1"/>
                </a:solidFill>
                <a:latin typeface="Times New Roman" pitchFamily="18" charset="0"/>
                <a:cs typeface="Times New Roman" pitchFamily="18" charset="0"/>
              </a:rPr>
              <a:t>, достигающего 2-3</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см мощности и постепенно, без ясной границы переходящего в горизонт </a:t>
            </a:r>
            <a:r>
              <a:rPr lang="en-US" altLang="en-US" sz="2800" smtClean="0">
                <a:solidFill>
                  <a:schemeClr val="tx1"/>
                </a:solidFill>
                <a:latin typeface="Times New Roman" pitchFamily="18" charset="0"/>
                <a:cs typeface="Times New Roman" pitchFamily="18" charset="0"/>
              </a:rPr>
              <a:t>A1</a:t>
            </a:r>
            <a:r>
              <a:rPr lang="ru-RU" altLang="en-US" sz="2800" smtClean="0">
                <a:solidFill>
                  <a:schemeClr val="tx1"/>
                </a:solidFill>
                <a:latin typeface="Times New Roman" pitchFamily="18" charset="0"/>
                <a:cs typeface="Times New Roman" pitchFamily="18" charset="0"/>
              </a:rPr>
              <a:t>, который отличается темным цветом, значительной мощностью и массивной раздельно-частичной структурой.</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Микроструктура обнаруживает отсутствие настоящего глинисто-гумусового комплекса; наблюдается смесь минеральной части почвы с округлыми шариками из экскрементов артропод 25–60</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мкм; сложная структура повсеместно отсутствует.</a:t>
            </a:r>
          </a:p>
        </p:txBody>
      </p:sp>
      <p:sp>
        <p:nvSpPr>
          <p:cNvPr id="59395" name="Номер слайда 1"/>
          <p:cNvSpPr>
            <a:spLocks noGrp="1"/>
          </p:cNvSpPr>
          <p:nvPr>
            <p:ph type="sldNum" sz="quarter" idx="12"/>
          </p:nvPr>
        </p:nvSpPr>
        <p:spPr>
          <a:noFill/>
          <a:ln>
            <a:miter lim="800000"/>
            <a:headEnd/>
            <a:tailEnd/>
          </a:ln>
        </p:spPr>
        <p:txBody>
          <a:bodyPr/>
          <a:lstStyle/>
          <a:p>
            <a:fld id="{896CEB30-3E63-4B77-9E19-636290812BC0}" type="slidenum">
              <a:rPr lang="ru-RU" altLang="en-US" smtClean="0"/>
              <a:pPr/>
              <a:t>56</a:t>
            </a:fld>
            <a:endParaRPr lang="ru-RU" altLang="en-US" smtClean="0"/>
          </a:p>
        </p:txBody>
      </p:sp>
    </p:spTree>
  </p:cSld>
  <p:clrMapOvr>
    <a:masterClrMapping/>
  </p:clrMapOvr>
  <p:transition>
    <p:zo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68313" y="188913"/>
            <a:ext cx="8351837" cy="4968875"/>
          </a:xfrm>
          <a:solidFill>
            <a:srgbClr val="FFFFFF"/>
          </a:solidFill>
        </p:spPr>
        <p:txBody>
          <a:bodyPr/>
          <a:lstStyle/>
          <a:p>
            <a:pPr>
              <a:lnSpc>
                <a:spcPct val="125000"/>
              </a:lnSpc>
              <a:spcBef>
                <a:spcPts val="0"/>
              </a:spcBef>
              <a:spcAft>
                <a:spcPts val="0"/>
              </a:spcAft>
              <a:defRPr/>
            </a:pPr>
            <a:r>
              <a:rPr lang="ru-RU" sz="2800" dirty="0" smtClean="0">
                <a:solidFill>
                  <a:schemeClr val="tx1"/>
                </a:solidFill>
                <a:latin typeface="Times New Roman" panose="02020603050405020304" pitchFamily="18" charset="0"/>
                <a:cs typeface="Times New Roman" panose="02020603050405020304" pitchFamily="18" charset="0"/>
              </a:rPr>
              <a:t>Гумификация </a:t>
            </a:r>
            <a:r>
              <a:rPr lang="ru-RU" sz="2800" dirty="0">
                <a:solidFill>
                  <a:schemeClr val="tx1"/>
                </a:solidFill>
                <a:latin typeface="Times New Roman" panose="02020603050405020304" pitchFamily="18" charset="0"/>
                <a:cs typeface="Times New Roman" panose="02020603050405020304" pitchFamily="18" charset="0"/>
              </a:rPr>
              <a:t>часто более выражена, чем в горизонте</a:t>
            </a:r>
            <a:r>
              <a:rPr lang="ru-RU" sz="2800" cap="small" dirty="0">
                <a:solidFill>
                  <a:schemeClr val="tx1"/>
                </a:solidFill>
                <a:latin typeface="Times New Roman" panose="02020603050405020304" pitchFamily="18" charset="0"/>
                <a:cs typeface="Times New Roman" panose="02020603050405020304" pitchFamily="18" charset="0"/>
              </a:rPr>
              <a:t> </a:t>
            </a:r>
            <a:r>
              <a:rPr lang="ru-RU" sz="2800" cap="small" dirty="0" smtClean="0">
                <a:solidFill>
                  <a:schemeClr val="tx1"/>
                </a:solidFill>
                <a:latin typeface="Times New Roman" panose="02020603050405020304" pitchFamily="18" charset="0"/>
                <a:cs typeface="Times New Roman" panose="02020603050405020304" pitchFamily="18" charset="0"/>
              </a:rPr>
              <a:t>А</a:t>
            </a:r>
            <a:r>
              <a:rPr lang="ru-RU" sz="2800" baseline="-25000" dirty="0" smtClean="0">
                <a:solidFill>
                  <a:schemeClr val="tx1"/>
                </a:solidFill>
                <a:latin typeface="Times New Roman" panose="02020603050405020304" pitchFamily="18" charset="0"/>
                <a:cs typeface="Times New Roman" panose="02020603050405020304" pitchFamily="18" charset="0"/>
              </a:rPr>
              <a:t>1</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мюллевого</a:t>
            </a:r>
            <a:r>
              <a:rPr lang="ru-RU" sz="2800" dirty="0">
                <a:solidFill>
                  <a:schemeClr val="tx1"/>
                </a:solidFill>
                <a:latin typeface="Times New Roman" panose="02020603050405020304" pitchFamily="18" charset="0"/>
                <a:cs typeface="Times New Roman" panose="02020603050405020304" pitchFamily="18" charset="0"/>
              </a:rPr>
              <a:t> гумуса, особенно же в горных почвах с </a:t>
            </a:r>
            <a:r>
              <a:rPr lang="ru-RU" sz="2800" dirty="0" err="1">
                <a:solidFill>
                  <a:schemeClr val="tx1"/>
                </a:solidFill>
                <a:latin typeface="Times New Roman" panose="02020603050405020304" pitchFamily="18" charset="0"/>
                <a:cs typeface="Times New Roman" panose="02020603050405020304" pitchFamily="18" charset="0"/>
              </a:rPr>
              <a:t>модером</a:t>
            </a:r>
            <a:r>
              <a:rPr lang="ru-RU" sz="2800" dirty="0">
                <a:solidFill>
                  <a:schemeClr val="tx1"/>
                </a:solidFill>
                <a:latin typeface="Times New Roman" panose="02020603050405020304" pitchFamily="18" charset="0"/>
                <a:cs typeface="Times New Roman" panose="02020603050405020304" pitchFamily="18" charset="0"/>
              </a:rPr>
              <a:t> (альпийский и субальпийский </a:t>
            </a:r>
            <a:r>
              <a:rPr lang="ru-RU" sz="2800" b="1" dirty="0" err="1">
                <a:solidFill>
                  <a:schemeClr val="tx1"/>
                </a:solidFill>
                <a:latin typeface="Times New Roman" panose="02020603050405020304" pitchFamily="18" charset="0"/>
                <a:cs typeface="Times New Roman" panose="02020603050405020304" pitchFamily="18" charset="0"/>
              </a:rPr>
              <a:t>модер</a:t>
            </a:r>
            <a:r>
              <a:rPr lang="ru-RU" sz="2800" dirty="0">
                <a:solidFill>
                  <a:schemeClr val="tx1"/>
                </a:solidFill>
                <a:latin typeface="Times New Roman" panose="02020603050405020304" pitchFamily="18" charset="0"/>
                <a:cs typeface="Times New Roman" panose="02020603050405020304" pitchFamily="18" charset="0"/>
              </a:rPr>
              <a:t>). Преобладают </a:t>
            </a:r>
            <a:r>
              <a:rPr lang="ru-RU" sz="2800" dirty="0" err="1">
                <a:solidFill>
                  <a:schemeClr val="tx1"/>
                </a:solidFill>
                <a:latin typeface="Times New Roman" panose="02020603050405020304" pitchFamily="18" charset="0"/>
                <a:cs typeface="Times New Roman" panose="02020603050405020304" pitchFamily="18" charset="0"/>
              </a:rPr>
              <a:t>малополимеризованные</a:t>
            </a:r>
            <a:r>
              <a:rPr lang="ru-RU" sz="2800" dirty="0">
                <a:solidFill>
                  <a:schemeClr val="tx1"/>
                </a:solidFill>
                <a:latin typeface="Times New Roman" panose="02020603050405020304" pitchFamily="18" charset="0"/>
                <a:cs typeface="Times New Roman" panose="02020603050405020304" pitchFamily="18" charset="0"/>
              </a:rPr>
              <a:t> бурые гуминовые кислоты</a:t>
            </a:r>
            <a:r>
              <a:rPr lang="ru-RU" sz="2800" dirty="0" smtClean="0">
                <a:solidFill>
                  <a:schemeClr val="tx1"/>
                </a:solidFill>
                <a:latin typeface="Times New Roman" panose="02020603050405020304" pitchFamily="18" charset="0"/>
                <a:cs typeface="Times New Roman" panose="02020603050405020304" pitchFamily="18" charset="0"/>
              </a:rPr>
              <a:t>.</a:t>
            </a:r>
            <a:br>
              <a:rPr lang="ru-RU" sz="2800" dirty="0" smtClean="0">
                <a:solidFill>
                  <a:schemeClr val="tx1"/>
                </a:solidFill>
                <a:latin typeface="Times New Roman" panose="02020603050405020304" pitchFamily="18" charset="0"/>
                <a:cs typeface="Times New Roman" panose="02020603050405020304" pitchFamily="18" charset="0"/>
              </a:rPr>
            </a:br>
            <a:r>
              <a:rPr lang="ru-RU" sz="2800" dirty="0" smtClean="0">
                <a:solidFill>
                  <a:schemeClr val="tx1"/>
                </a:solidFill>
                <a:latin typeface="Times New Roman" panose="02020603050405020304" pitchFamily="18" charset="0"/>
                <a:cs typeface="Times New Roman" panose="02020603050405020304" pitchFamily="18" charset="0"/>
              </a:rPr>
              <a:t>Отношение </a:t>
            </a:r>
            <a:r>
              <a:rPr lang="en-US" sz="2800" dirty="0">
                <a:solidFill>
                  <a:schemeClr val="tx1"/>
                </a:solidFill>
                <a:latin typeface="Times New Roman" panose="02020603050405020304" pitchFamily="18" charset="0"/>
                <a:cs typeface="Times New Roman" panose="02020603050405020304" pitchFamily="18" charset="0"/>
              </a:rPr>
              <a:t>C</a:t>
            </a:r>
            <a:r>
              <a:rPr lang="ru-RU" sz="2800" dirty="0">
                <a:solidFill>
                  <a:schemeClr val="tx1"/>
                </a:solidFill>
                <a:latin typeface="Times New Roman" panose="02020603050405020304" pitchFamily="18" charset="0"/>
                <a:cs typeface="Times New Roman" panose="02020603050405020304" pitchFamily="18" charset="0"/>
              </a:rPr>
              <a:t>/</a:t>
            </a:r>
            <a:r>
              <a:rPr lang="en-US" sz="2800" dirty="0">
                <a:solidFill>
                  <a:schemeClr val="tx1"/>
                </a:solidFill>
                <a:latin typeface="Times New Roman" panose="02020603050405020304" pitchFamily="18" charset="0"/>
                <a:cs typeface="Times New Roman" panose="02020603050405020304" pitchFamily="18" charset="0"/>
              </a:rPr>
              <a:t>N </a:t>
            </a:r>
            <a:r>
              <a:rPr lang="ru-RU" sz="2800" dirty="0">
                <a:solidFill>
                  <a:schemeClr val="tx1"/>
                </a:solidFill>
                <a:latin typeface="Times New Roman" panose="02020603050405020304" pitchFamily="18" charset="0"/>
                <a:cs typeface="Times New Roman" panose="02020603050405020304" pitchFamily="18" charset="0"/>
              </a:rPr>
              <a:t>равно </a:t>
            </a:r>
            <a:r>
              <a:rPr lang="ru-RU" sz="2800" dirty="0" smtClean="0">
                <a:solidFill>
                  <a:schemeClr val="tx1"/>
                </a:solidFill>
                <a:latin typeface="Times New Roman" panose="02020603050405020304" pitchFamily="18" charset="0"/>
                <a:cs typeface="Times New Roman" panose="02020603050405020304" pitchFamily="18" charset="0"/>
              </a:rPr>
              <a:t>15-25</a:t>
            </a:r>
            <a:r>
              <a:rPr lang="ru-RU" sz="2800" dirty="0">
                <a:solidFill>
                  <a:schemeClr val="tx1"/>
                </a:solidFill>
                <a:latin typeface="Times New Roman" panose="02020603050405020304" pitchFamily="18" charset="0"/>
                <a:cs typeface="Times New Roman" panose="02020603050405020304" pitchFamily="18" charset="0"/>
              </a:rPr>
              <a:t>; значение рН варьирует в зависимости от типа почвы.</a:t>
            </a:r>
            <a:endParaRPr lang="ru-RU" altLang="en-US" sz="2800" dirty="0" smtClean="0">
              <a:solidFill>
                <a:schemeClr val="tx1"/>
              </a:solidFill>
              <a:latin typeface="Times New Roman" pitchFamily="18" charset="0"/>
              <a:cs typeface="Times New Roman" panose="02020603050405020304" pitchFamily="18" charset="0"/>
            </a:endParaRPr>
          </a:p>
        </p:txBody>
      </p:sp>
      <p:sp>
        <p:nvSpPr>
          <p:cNvPr id="60419" name="Номер слайда 1"/>
          <p:cNvSpPr>
            <a:spLocks noGrp="1"/>
          </p:cNvSpPr>
          <p:nvPr>
            <p:ph type="sldNum" sz="quarter" idx="12"/>
          </p:nvPr>
        </p:nvSpPr>
        <p:spPr>
          <a:noFill/>
          <a:ln>
            <a:miter lim="800000"/>
            <a:headEnd/>
            <a:tailEnd/>
          </a:ln>
        </p:spPr>
        <p:txBody>
          <a:bodyPr/>
          <a:lstStyle/>
          <a:p>
            <a:fld id="{74DED18A-C6ED-4884-A2C6-87C2CEC3A750}" type="slidenum">
              <a:rPr lang="ru-RU" altLang="en-US" smtClean="0"/>
              <a:pPr/>
              <a:t>57</a:t>
            </a:fld>
            <a:endParaRPr lang="ru-RU" altLang="en-US" smtClean="0"/>
          </a:p>
        </p:txBody>
      </p:sp>
    </p:spTree>
  </p:cSld>
  <p:clrMapOvr>
    <a:masterClrMapping/>
  </p:clrMapOvr>
  <p:transition>
    <p:zoom/>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68313" y="404813"/>
            <a:ext cx="8424862" cy="792162"/>
          </a:xfrm>
          <a:solidFill>
            <a:srgbClr val="FFFFFF"/>
          </a:solidFill>
        </p:spPr>
        <p:txBody>
          <a:bodyPr/>
          <a:lstStyle/>
          <a:p>
            <a:pPr algn="ctr">
              <a:lnSpc>
                <a:spcPct val="113000"/>
              </a:lnSpc>
            </a:pPr>
            <a:r>
              <a:rPr lang="ru-RU" altLang="en-US" sz="3200" b="1" smtClean="0">
                <a:solidFill>
                  <a:schemeClr val="tx1"/>
                </a:solidFill>
                <a:latin typeface="Times New Roman" pitchFamily="18" charset="0"/>
                <a:cs typeface="Times New Roman" pitchFamily="18" charset="0"/>
              </a:rPr>
              <a:t>Классификация модер-гумуса</a:t>
            </a:r>
          </a:p>
        </p:txBody>
      </p:sp>
      <p:pic>
        <p:nvPicPr>
          <p:cNvPr id="61443" name="Picture 2"/>
          <p:cNvPicPr>
            <a:picLocks noChangeAspect="1" noChangeArrowheads="1"/>
          </p:cNvPicPr>
          <p:nvPr/>
        </p:nvPicPr>
        <p:blipFill>
          <a:blip r:embed="rId2"/>
          <a:srcRect/>
          <a:stretch>
            <a:fillRect/>
          </a:stretch>
        </p:blipFill>
        <p:spPr bwMode="auto">
          <a:xfrm>
            <a:off x="1692275" y="1844675"/>
            <a:ext cx="6261100" cy="3270250"/>
          </a:xfrm>
          <a:prstGeom prst="rect">
            <a:avLst/>
          </a:prstGeom>
          <a:noFill/>
          <a:ln w="9525">
            <a:noFill/>
            <a:miter lim="800000"/>
            <a:headEnd/>
            <a:tailEnd/>
          </a:ln>
        </p:spPr>
      </p:pic>
      <p:sp>
        <p:nvSpPr>
          <p:cNvPr id="61444" name="Номер слайда 1"/>
          <p:cNvSpPr>
            <a:spLocks noGrp="1"/>
          </p:cNvSpPr>
          <p:nvPr>
            <p:ph type="sldNum" sz="quarter" idx="12"/>
          </p:nvPr>
        </p:nvSpPr>
        <p:spPr>
          <a:noFill/>
          <a:ln>
            <a:miter lim="800000"/>
            <a:headEnd/>
            <a:tailEnd/>
          </a:ln>
        </p:spPr>
        <p:txBody>
          <a:bodyPr/>
          <a:lstStyle/>
          <a:p>
            <a:fld id="{1AE260B2-5E2E-4A66-AE8E-02F3F0CB9BB2}" type="slidenum">
              <a:rPr lang="ru-RU" altLang="en-US" smtClean="0"/>
              <a:pPr/>
              <a:t>58</a:t>
            </a:fld>
            <a:endParaRPr lang="ru-RU" altLang="en-US" smtClean="0"/>
          </a:p>
        </p:txBody>
      </p:sp>
    </p:spTree>
  </p:cSld>
  <p:clrMapOvr>
    <a:masterClrMapping/>
  </p:clrMapOvr>
  <p:transition>
    <p:zo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39750" y="188913"/>
            <a:ext cx="8351838" cy="6335712"/>
          </a:xfrm>
          <a:solidFill>
            <a:srgbClr val="FFFFFF"/>
          </a:solidFill>
        </p:spPr>
        <p:txBody>
          <a:bodyPr/>
          <a:lstStyle/>
          <a:p>
            <a:pPr>
              <a:lnSpc>
                <a:spcPct val="113000"/>
              </a:lnSpc>
            </a:pPr>
            <a:r>
              <a:rPr lang="ru-RU" altLang="en-US" sz="2800" b="1" smtClean="0">
                <a:solidFill>
                  <a:schemeClr val="tx1"/>
                </a:solidFill>
                <a:latin typeface="Times New Roman" pitchFamily="18" charset="0"/>
                <a:cs typeface="Times New Roman" pitchFamily="18" charset="0"/>
              </a:rPr>
              <a:t>Лесной модер </a:t>
            </a:r>
            <a:r>
              <a:rPr lang="ru-RU" altLang="en-US" sz="2800" smtClean="0">
                <a:solidFill>
                  <a:schemeClr val="tx1"/>
                </a:solidFill>
                <a:latin typeface="Times New Roman" pitchFamily="18" charset="0"/>
                <a:cs typeface="Times New Roman" pitchFamily="18" charset="0"/>
              </a:rPr>
              <a:t>(</a:t>
            </a:r>
            <a:r>
              <a:rPr lang="ru-RU" altLang="en-US" sz="2800" b="1" smtClean="0">
                <a:solidFill>
                  <a:schemeClr val="tx1"/>
                </a:solidFill>
                <a:latin typeface="Times New Roman" pitchFamily="18" charset="0"/>
                <a:cs typeface="Times New Roman" pitchFamily="18" charset="0"/>
              </a:rPr>
              <a:t>олиготрофный</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подтип характерен для лесных почв в начале их деградации, то есть для лессивированных, подзолистых или охристо-подзолистых почв. 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близко к 20 (15–25).</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Гумус еще более ненасыщенный, чем кислый мюлль. Степень насыщенности основаниями </a:t>
            </a:r>
            <a:r>
              <a:rPr lang="en-US" altLang="en-US" sz="2800" i="1" smtClean="0">
                <a:solidFill>
                  <a:schemeClr val="tx1"/>
                </a:solidFill>
                <a:latin typeface="Times New Roman" pitchFamily="18" charset="0"/>
              </a:rPr>
              <a:t>V</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часто опускается ниже 20 %.</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ряде случаев он может быть менее кислым, как это наблюдается в некоторых модерах, которые образуются вследствие недостатка содержания глины в материнской породе; таков песчаный </a:t>
            </a:r>
            <a:r>
              <a:rPr lang="ru-RU" altLang="en-US" sz="2800" b="1" smtClean="0">
                <a:solidFill>
                  <a:schemeClr val="tx1"/>
                </a:solidFill>
                <a:latin typeface="Times New Roman" pitchFamily="18" charset="0"/>
                <a:cs typeface="Times New Roman" pitchFamily="18" charset="0"/>
              </a:rPr>
              <a:t>модер</a:t>
            </a:r>
            <a:r>
              <a:rPr lang="ru-RU" altLang="en-US" sz="2800" smtClean="0">
                <a:solidFill>
                  <a:schemeClr val="tx1"/>
                </a:solidFill>
                <a:latin typeface="Times New Roman" pitchFamily="18" charset="0"/>
                <a:cs typeface="Times New Roman" pitchFamily="18" charset="0"/>
              </a:rPr>
              <a:t> (</a:t>
            </a:r>
            <a:r>
              <a:rPr lang="en-US" altLang="en-US" sz="2800" b="1" smtClean="0">
                <a:solidFill>
                  <a:schemeClr val="tx1"/>
                </a:solidFill>
                <a:latin typeface="Times New Roman" pitchFamily="18" charset="0"/>
                <a:cs typeface="Times New Roman" pitchFamily="18" charset="0"/>
              </a:rPr>
              <a:t>Sandmoder</a:t>
            </a:r>
            <a:r>
              <a:rPr lang="ru-RU" altLang="en-US" sz="2800" smtClean="0">
                <a:solidFill>
                  <a:schemeClr val="tx1"/>
                </a:solidFill>
                <a:latin typeface="Times New Roman" pitchFamily="18" charset="0"/>
                <a:cs typeface="Times New Roman" pitchFamily="18" charset="0"/>
              </a:rPr>
              <a:t>).</a:t>
            </a:r>
            <a:endParaRPr lang="en-US" altLang="en-US" sz="2800" smtClean="0">
              <a:solidFill>
                <a:schemeClr val="tx1"/>
              </a:solidFill>
              <a:latin typeface="Times New Roman" pitchFamily="18" charset="0"/>
              <a:cs typeface="Times New Roman" pitchFamily="18" charset="0"/>
            </a:endParaRPr>
          </a:p>
        </p:txBody>
      </p:sp>
      <p:sp>
        <p:nvSpPr>
          <p:cNvPr id="62467" name="Номер слайда 1"/>
          <p:cNvSpPr>
            <a:spLocks noGrp="1"/>
          </p:cNvSpPr>
          <p:nvPr>
            <p:ph type="sldNum" sz="quarter" idx="12"/>
          </p:nvPr>
        </p:nvSpPr>
        <p:spPr>
          <a:noFill/>
          <a:ln>
            <a:miter lim="800000"/>
            <a:headEnd/>
            <a:tailEnd/>
          </a:ln>
        </p:spPr>
        <p:txBody>
          <a:bodyPr/>
          <a:lstStyle/>
          <a:p>
            <a:fld id="{3E7214C1-BA67-4899-A1C4-34D9795CDD48}" type="slidenum">
              <a:rPr lang="ru-RU" altLang="en-US" smtClean="0"/>
              <a:pPr/>
              <a:t>59</a:t>
            </a:fld>
            <a:endParaRPr lang="ru-RU" altLang="en-US" smtClean="0"/>
          </a:p>
        </p:txBody>
      </p:sp>
    </p:spTree>
  </p:cSld>
  <p:clrMapOvr>
    <a:masterClrMapping/>
  </p:clrMapOvr>
  <p:transition>
    <p:zoom/>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68313" y="188913"/>
            <a:ext cx="8351837" cy="6264275"/>
          </a:xfrm>
          <a:solidFill>
            <a:srgbClr val="FFFFFF"/>
          </a:solidFill>
        </p:spPr>
        <p:txBody>
          <a:bodyPr/>
          <a:lstStyle/>
          <a:p>
            <a:r>
              <a:rPr lang="ru-RU" altLang="en-US" sz="2800" b="1" smtClean="0">
                <a:solidFill>
                  <a:schemeClr val="tx1"/>
                </a:solidFill>
                <a:latin typeface="Times New Roman" pitchFamily="18" charset="0"/>
                <a:cs typeface="Times New Roman" pitchFamily="18" charset="0"/>
              </a:rPr>
              <a:t>Гидроморфный модер </a:t>
            </a:r>
            <a:r>
              <a:rPr lang="ru-RU" altLang="en-US" sz="2800" smtClean="0">
                <a:solidFill>
                  <a:schemeClr val="tx1"/>
                </a:solidFill>
                <a:latin typeface="Times New Roman" pitchFamily="18" charset="0"/>
                <a:cs typeface="Times New Roman" pitchFamily="18" charset="0"/>
              </a:rPr>
              <a:t>(</a:t>
            </a:r>
            <a:r>
              <a:rPr lang="ru-RU" altLang="en-US" sz="2800" b="1" smtClean="0">
                <a:solidFill>
                  <a:schemeClr val="tx1"/>
                </a:solidFill>
                <a:latin typeface="Times New Roman" pitchFamily="18" charset="0"/>
                <a:cs typeface="Times New Roman" pitchFamily="18" charset="0"/>
              </a:rPr>
              <a:t>гидромодер</a:t>
            </a:r>
            <a:r>
              <a:rPr lang="ru-RU" altLang="en-US" sz="2800" smtClean="0">
                <a:solidFill>
                  <a:schemeClr val="tx1"/>
                </a:solidFill>
                <a:latin typeface="Times New Roman" pitchFamily="18" charset="0"/>
                <a:cs typeface="Times New Roman" pitchFamily="18" charset="0"/>
              </a:rPr>
              <a:t>).</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Замедление биологической деятельности и исчезновение связи глины с органическим веществом появляется вследствие более или менее длительного гидроморфизма (частичный анаэробиозис, возникающий в результате уплотнения, как в псевдоглее).</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Следовательно, кислотность в этом подтипе гумуса очень изменчива.</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Особая форма свойственна гумусово-глеевым подзолам на песках: горизонт А</a:t>
            </a:r>
            <a:r>
              <a:rPr lang="ru-RU" altLang="en-US" sz="2800" baseline="-25000" smtClean="0">
                <a:solidFill>
                  <a:schemeClr val="tx1"/>
                </a:solidFill>
                <a:latin typeface="Times New Roman" pitchFamily="18" charset="0"/>
                <a:cs typeface="Times New Roman" pitchFamily="18" charset="0"/>
              </a:rPr>
              <a:t>1</a:t>
            </a:r>
            <a:r>
              <a:rPr lang="ru-RU" altLang="en-US" sz="2800" smtClean="0">
                <a:solidFill>
                  <a:schemeClr val="tx1"/>
                </a:solidFill>
                <a:latin typeface="Times New Roman" pitchFamily="18" charset="0"/>
                <a:cs typeface="Times New Roman" pitchFamily="18" charset="0"/>
              </a:rPr>
              <a:t>А</a:t>
            </a:r>
            <a:r>
              <a:rPr lang="ru-RU" altLang="en-US" sz="2800" baseline="-25000" smtClean="0">
                <a:solidFill>
                  <a:schemeClr val="tx1"/>
                </a:solidFill>
                <a:latin typeface="Times New Roman" pitchFamily="18" charset="0"/>
                <a:cs typeface="Times New Roman" pitchFamily="18" charset="0"/>
              </a:rPr>
              <a:t>2</a:t>
            </a:r>
            <a:r>
              <a:rPr lang="ru-RU" altLang="en-US" sz="2800" smtClean="0">
                <a:solidFill>
                  <a:schemeClr val="tx1"/>
                </a:solidFill>
                <a:latin typeface="Times New Roman" pitchFamily="18" charset="0"/>
                <a:cs typeface="Times New Roman" pitchFamily="18" charset="0"/>
              </a:rPr>
              <a:t> (</a:t>
            </a:r>
            <a:r>
              <a:rPr lang="en-US" altLang="en-US" sz="2800" smtClean="0">
                <a:solidFill>
                  <a:schemeClr val="tx1"/>
                </a:solidFill>
                <a:latin typeface="Times New Roman" pitchFamily="18" charset="0"/>
                <a:cs typeface="Times New Roman" pitchFamily="18" charset="0"/>
              </a:rPr>
              <a:t>AEL) </a:t>
            </a:r>
            <a:r>
              <a:rPr lang="ru-RU" altLang="en-US" sz="2800" smtClean="0">
                <a:solidFill>
                  <a:schemeClr val="tx1"/>
                </a:solidFill>
                <a:latin typeface="Times New Roman" pitchFamily="18" charset="0"/>
                <a:cs typeface="Times New Roman" pitchFamily="18" charset="0"/>
              </a:rPr>
              <a:t>образован из песка, смешанного с органическим веществом; обычно он бывает однородно черного цвета и лежит на затвердевшем горизонте В ортштейнового характера.</a:t>
            </a:r>
            <a:endParaRPr lang="en-US" altLang="en-US" sz="2800" smtClean="0">
              <a:solidFill>
                <a:schemeClr val="tx1"/>
              </a:solidFill>
              <a:latin typeface="Times New Roman" pitchFamily="18" charset="0"/>
              <a:cs typeface="Times New Roman" pitchFamily="18" charset="0"/>
            </a:endParaRPr>
          </a:p>
        </p:txBody>
      </p:sp>
      <p:sp>
        <p:nvSpPr>
          <p:cNvPr id="63491" name="Номер слайда 1"/>
          <p:cNvSpPr>
            <a:spLocks noGrp="1"/>
          </p:cNvSpPr>
          <p:nvPr>
            <p:ph type="sldNum" sz="quarter" idx="12"/>
          </p:nvPr>
        </p:nvSpPr>
        <p:spPr>
          <a:noFill/>
          <a:ln>
            <a:miter lim="800000"/>
            <a:headEnd/>
            <a:tailEnd/>
          </a:ln>
        </p:spPr>
        <p:txBody>
          <a:bodyPr/>
          <a:lstStyle/>
          <a:p>
            <a:fld id="{290002C9-6794-48C1-8897-C69B9B8E46B5}" type="slidenum">
              <a:rPr lang="ru-RU" altLang="en-US" smtClean="0"/>
              <a:pPr/>
              <a:t>60</a:t>
            </a:fld>
            <a:endParaRPr lang="ru-RU" altLang="en-US" smtClean="0"/>
          </a:p>
        </p:txBody>
      </p:sp>
    </p:spTree>
  </p:cSld>
  <p:clrMapOvr>
    <a:masterClrMapping/>
  </p:clrMapOvr>
  <p:transition>
    <p:zo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395288" y="188913"/>
            <a:ext cx="8640762" cy="6264275"/>
          </a:xfrm>
          <a:solidFill>
            <a:srgbClr val="FFFFFF"/>
          </a:solidFill>
        </p:spPr>
        <p:txBody>
          <a:bodyPr/>
          <a:lstStyle/>
          <a:p>
            <a:r>
              <a:rPr lang="ru-RU" altLang="en-US" sz="2800" b="1" smtClean="0">
                <a:solidFill>
                  <a:schemeClr val="tx1"/>
                </a:solidFill>
                <a:latin typeface="Times New Roman" pitchFamily="18" charset="0"/>
                <a:cs typeface="Times New Roman" pitchFamily="18" charset="0"/>
              </a:rPr>
              <a:t>Альпийский и субальпийский модер.</a:t>
            </a:r>
            <a:r>
              <a:rPr lang="en-US" altLang="en-US" sz="2800" b="1" smtClean="0">
                <a:solidFill>
                  <a:schemeClr val="tx1"/>
                </a:solidFill>
                <a:latin typeface="Times New Roman" pitchFamily="18" charset="0"/>
                <a:cs typeface="Times New Roman" pitchFamily="18" charset="0"/>
              </a:rPr>
              <a:t/>
            </a:r>
            <a:br>
              <a:rPr lang="en-US" altLang="en-US" sz="2800" b="1"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Гумус, образующийся под горными лугами; наблюдаются два подтипа</a:t>
            </a:r>
            <a:r>
              <a:rPr lang="en-US" altLang="en-US" sz="2800" smtClean="0">
                <a:solidFill>
                  <a:schemeClr val="tx1"/>
                </a:solidFill>
                <a:latin typeface="Times New Roman" pitchFamily="18" charset="0"/>
                <a:cs typeface="Times New Roman" pitchFamily="18" charset="0"/>
              </a:rPr>
              <a:t> – </a:t>
            </a:r>
            <a:r>
              <a:rPr lang="ru-RU" altLang="en-US" sz="2800" b="1" i="1" smtClean="0">
                <a:solidFill>
                  <a:schemeClr val="tx1"/>
                </a:solidFill>
                <a:latin typeface="Times New Roman" pitchFamily="18" charset="0"/>
                <a:cs typeface="Times New Roman" pitchFamily="18" charset="0"/>
              </a:rPr>
              <a:t>альпийский модер </a:t>
            </a:r>
            <a:r>
              <a:rPr lang="ru-RU" altLang="en-US" sz="2800" smtClean="0">
                <a:solidFill>
                  <a:schemeClr val="tx1"/>
                </a:solidFill>
                <a:latin typeface="Times New Roman" pitchFamily="18" charset="0"/>
                <a:cs typeface="Times New Roman" pitchFamily="18" charset="0"/>
              </a:rPr>
              <a:t>под альпийскими лугами (на высотах, равных или превышающих 2000</a:t>
            </a:r>
            <a:r>
              <a:rPr lang="ru-RU" altLang="en-US" sz="2800" i="1" smtClean="0">
                <a:solidFill>
                  <a:schemeClr val="tx1"/>
                </a:solidFill>
                <a:latin typeface="Times New Roman" pitchFamily="18" charset="0"/>
                <a:cs typeface="Times New Roman" pitchFamily="18" charset="0"/>
              </a:rPr>
              <a:t> м)</a:t>
            </a:r>
            <a:r>
              <a:rPr lang="ru-RU" altLang="en-US" sz="2800" smtClean="0">
                <a:solidFill>
                  <a:schemeClr val="tx1"/>
                </a:solidFill>
                <a:latin typeface="Times New Roman" pitchFamily="18" charset="0"/>
                <a:cs typeface="Times New Roman" pitchFamily="18" charset="0"/>
              </a:rPr>
              <a:t> и</a:t>
            </a:r>
            <a:r>
              <a:rPr lang="ru-RU" altLang="en-US" sz="2800" i="1" smtClean="0">
                <a:solidFill>
                  <a:schemeClr val="tx1"/>
                </a:solidFill>
                <a:latin typeface="Times New Roman" pitchFamily="18" charset="0"/>
                <a:cs typeface="Times New Roman" pitchFamily="18" charset="0"/>
              </a:rPr>
              <a:t> </a:t>
            </a:r>
            <a:r>
              <a:rPr lang="ru-RU" altLang="en-US" sz="2800" b="1" i="1" smtClean="0">
                <a:solidFill>
                  <a:schemeClr val="tx1"/>
                </a:solidFill>
                <a:latin typeface="Times New Roman" pitchFamily="18" charset="0"/>
                <a:cs typeface="Times New Roman" pitchFamily="18" charset="0"/>
              </a:rPr>
              <a:t>субальпийский модер</a:t>
            </a:r>
            <a:r>
              <a:rPr lang="ru-RU" altLang="en-US" sz="2800" b="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под псевдоальпийскими лужайками (жнивья) на вершинах гор в атлантическом климате.</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Гумус образует более или менее мощные горизонты интенсивно черного цвета, содержащие очень много органического вещества, смешанного с песком или с обломками материнских пород (в субальпийском ярусе).</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подтип характерен для альпийских и субальпийских </a:t>
            </a:r>
            <a:r>
              <a:rPr lang="ru-RU" altLang="en-US" sz="2800" b="1" i="1" smtClean="0">
                <a:solidFill>
                  <a:schemeClr val="tx1"/>
                </a:solidFill>
                <a:latin typeface="Times New Roman" pitchFamily="18" charset="0"/>
                <a:cs typeface="Times New Roman" pitchFamily="18" charset="0"/>
              </a:rPr>
              <a:t>ранкеров</a:t>
            </a:r>
            <a:r>
              <a:rPr lang="ru-RU" altLang="en-US" sz="2800" smtClean="0">
                <a:solidFill>
                  <a:schemeClr val="tx1"/>
                </a:solidFill>
                <a:latin typeface="Times New Roman" pitchFamily="18" charset="0"/>
                <a:cs typeface="Times New Roman" pitchFamily="18" charset="0"/>
              </a:rPr>
              <a:t>.</a:t>
            </a:r>
            <a:endParaRPr lang="en-US" altLang="en-US" sz="2800" smtClean="0">
              <a:solidFill>
                <a:schemeClr val="tx1"/>
              </a:solidFill>
              <a:latin typeface="Times New Roman" pitchFamily="18" charset="0"/>
              <a:cs typeface="Times New Roman" pitchFamily="18" charset="0"/>
            </a:endParaRPr>
          </a:p>
        </p:txBody>
      </p:sp>
      <p:sp>
        <p:nvSpPr>
          <p:cNvPr id="64515" name="Номер слайда 1"/>
          <p:cNvSpPr>
            <a:spLocks noGrp="1"/>
          </p:cNvSpPr>
          <p:nvPr>
            <p:ph type="sldNum" sz="quarter" idx="12"/>
          </p:nvPr>
        </p:nvSpPr>
        <p:spPr>
          <a:noFill/>
          <a:ln>
            <a:miter lim="800000"/>
            <a:headEnd/>
            <a:tailEnd/>
          </a:ln>
        </p:spPr>
        <p:txBody>
          <a:bodyPr/>
          <a:lstStyle/>
          <a:p>
            <a:fld id="{AF795599-392A-460D-8DF2-D87DD1FFB241}" type="slidenum">
              <a:rPr lang="ru-RU" altLang="en-US" smtClean="0"/>
              <a:pPr/>
              <a:t>61</a:t>
            </a:fld>
            <a:endParaRPr lang="ru-RU" altLang="en-US" smtClean="0"/>
          </a:p>
        </p:txBody>
      </p:sp>
    </p:spTree>
  </p:cSld>
  <p:clrMapOvr>
    <a:masterClrMapping/>
  </p:clrMapOvr>
  <p:transition>
    <p:zo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2438" y="549275"/>
            <a:ext cx="4462462" cy="4391025"/>
          </a:xfrm>
          <a:solidFill>
            <a:srgbClr val="FFFFFF"/>
          </a:solidFill>
        </p:spPr>
        <p:txBody>
          <a:bodyPr/>
          <a:lstStyle/>
          <a:p>
            <a:pPr>
              <a:lnSpc>
                <a:spcPct val="125000"/>
              </a:lnSpc>
            </a:pPr>
            <a:r>
              <a:rPr lang="ru-RU" altLang="en-US" sz="2800" b="1" i="1" smtClean="0">
                <a:solidFill>
                  <a:schemeClr val="tx1"/>
                </a:solidFill>
                <a:latin typeface="Times New Roman" pitchFamily="18" charset="0"/>
                <a:cs typeface="Times New Roman" pitchFamily="18" charset="0"/>
              </a:rPr>
              <a:t>Ранкер</a:t>
            </a:r>
            <a:r>
              <a:rPr lang="ru-RU" altLang="en-US" sz="2800" smtClean="0">
                <a:solidFill>
                  <a:schemeClr val="tx1"/>
                </a:solidFill>
                <a:latin typeface="Times New Roman" pitchFamily="18" charset="0"/>
                <a:cs typeface="Times New Roman" pitchFamily="18" charset="0"/>
              </a:rPr>
              <a:t> (термин Вальтера Кубиены) – почва с хорошо выраженным органо-аккумулятивным горизонтом, не имеющие горизонтов В и развивающиеся на плотных бескарбонатных породах.</a:t>
            </a:r>
            <a:endParaRPr lang="en-US" altLang="en-US" sz="2800" smtClean="0">
              <a:solidFill>
                <a:schemeClr val="tx1"/>
              </a:solidFill>
              <a:latin typeface="Times New Roman" pitchFamily="18" charset="0"/>
              <a:cs typeface="Times New Roman" pitchFamily="18" charset="0"/>
            </a:endParaRPr>
          </a:p>
        </p:txBody>
      </p:sp>
      <p:pic>
        <p:nvPicPr>
          <p:cNvPr id="65539" name="Picture 6" descr="http://4.bp.blogspot.com/-VRz8nsxK7tc/US8vf0d4zeI/AAAAAAAAAao/b4hd3SwZBxQ/s320/Ranker-nach-StUrsula.jpg"/>
          <p:cNvPicPr>
            <a:picLocks noChangeAspect="1" noChangeArrowheads="1"/>
          </p:cNvPicPr>
          <p:nvPr/>
        </p:nvPicPr>
        <p:blipFill>
          <a:blip r:embed="rId2"/>
          <a:srcRect/>
          <a:stretch>
            <a:fillRect/>
          </a:stretch>
        </p:blipFill>
        <p:spPr bwMode="auto">
          <a:xfrm>
            <a:off x="4932363" y="260350"/>
            <a:ext cx="4032250" cy="5586413"/>
          </a:xfrm>
          <a:prstGeom prst="rect">
            <a:avLst/>
          </a:prstGeom>
          <a:noFill/>
          <a:ln w="9525">
            <a:noFill/>
            <a:miter lim="800000"/>
            <a:headEnd/>
            <a:tailEnd/>
          </a:ln>
        </p:spPr>
      </p:pic>
      <p:sp>
        <p:nvSpPr>
          <p:cNvPr id="65540" name="Номер слайда 1"/>
          <p:cNvSpPr>
            <a:spLocks noGrp="1"/>
          </p:cNvSpPr>
          <p:nvPr>
            <p:ph type="sldNum" sz="quarter" idx="12"/>
          </p:nvPr>
        </p:nvSpPr>
        <p:spPr>
          <a:noFill/>
          <a:ln>
            <a:miter lim="800000"/>
            <a:headEnd/>
            <a:tailEnd/>
          </a:ln>
        </p:spPr>
        <p:txBody>
          <a:bodyPr/>
          <a:lstStyle/>
          <a:p>
            <a:fld id="{F58711DA-6C75-4150-A8CF-76A9A634CB33}" type="slidenum">
              <a:rPr lang="ru-RU" altLang="en-US" smtClean="0"/>
              <a:pPr/>
              <a:t>62</a:t>
            </a:fld>
            <a:endParaRPr lang="ru-RU" altLang="en-US" smtClean="0"/>
          </a:p>
        </p:txBody>
      </p:sp>
    </p:spTree>
  </p:cSld>
  <p:clrMapOvr>
    <a:masterClrMapping/>
  </p:clrMapOvr>
  <p:transition>
    <p:zo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68313" y="188913"/>
            <a:ext cx="5399087" cy="3240087"/>
          </a:xfrm>
          <a:solidFill>
            <a:srgbClr val="FFFFFF"/>
          </a:solidFill>
        </p:spPr>
        <p:txBody>
          <a:bodyPr/>
          <a:lstStyle/>
          <a:p>
            <a:pPr>
              <a:lnSpc>
                <a:spcPct val="125000"/>
              </a:lnSpc>
            </a:pPr>
            <a:r>
              <a:rPr lang="ru-RU" altLang="en-US" sz="2800" b="1" smtClean="0">
                <a:solidFill>
                  <a:schemeClr val="tx1"/>
                </a:solidFill>
                <a:latin typeface="Times New Roman" pitchFamily="18" charset="0"/>
                <a:cs typeface="Times New Roman" pitchFamily="18" charset="0"/>
              </a:rPr>
              <a:t>Вальтер Людвиг Константин Риттер фон Кубиена – </a:t>
            </a:r>
            <a:r>
              <a:rPr lang="ru-RU" altLang="en-US" sz="2800" smtClean="0">
                <a:solidFill>
                  <a:schemeClr val="tx1"/>
                </a:solidFill>
                <a:latin typeface="Times New Roman" pitchFamily="18" charset="0"/>
                <a:cs typeface="Times New Roman" pitchFamily="18" charset="0"/>
              </a:rPr>
              <a:t>а</a:t>
            </a:r>
            <a:r>
              <a:rPr lang="ru-RU" altLang="ru-RU" sz="2800" smtClean="0">
                <a:solidFill>
                  <a:schemeClr val="tx1"/>
                </a:solidFill>
                <a:latin typeface="Times New Roman" pitchFamily="18" charset="0"/>
                <a:cs typeface="Times New Roman" pitchFamily="18" charset="0"/>
              </a:rPr>
              <a:t>встрийский почвовед, заложивший основы нового направления в почвоведении – микроморфологии почв.</a:t>
            </a:r>
            <a:endParaRPr lang="en-US" altLang="en-US" sz="2800" smtClean="0">
              <a:solidFill>
                <a:schemeClr val="tx1"/>
              </a:solidFill>
              <a:latin typeface="Times New Roman" pitchFamily="18" charset="0"/>
              <a:cs typeface="Times New Roman" pitchFamily="18" charset="0"/>
            </a:endParaRPr>
          </a:p>
        </p:txBody>
      </p:sp>
      <p:sp>
        <p:nvSpPr>
          <p:cNvPr id="66563" name="Номер слайда 1"/>
          <p:cNvSpPr>
            <a:spLocks noGrp="1"/>
          </p:cNvSpPr>
          <p:nvPr>
            <p:ph type="sldNum" sz="quarter" idx="12"/>
          </p:nvPr>
        </p:nvSpPr>
        <p:spPr>
          <a:noFill/>
          <a:ln>
            <a:miter lim="800000"/>
            <a:headEnd/>
            <a:tailEnd/>
          </a:ln>
        </p:spPr>
        <p:txBody>
          <a:bodyPr/>
          <a:lstStyle/>
          <a:p>
            <a:fld id="{51E32940-DD4C-4336-A6C3-6AAE76174C5A}" type="slidenum">
              <a:rPr lang="ru-RU" altLang="en-US" smtClean="0"/>
              <a:pPr/>
              <a:t>63</a:t>
            </a:fld>
            <a:endParaRPr lang="ru-RU" altLang="en-US" smtClean="0"/>
          </a:p>
        </p:txBody>
      </p:sp>
      <p:sp>
        <p:nvSpPr>
          <p:cNvPr id="66564" name="Прямоугольник 1"/>
          <p:cNvSpPr>
            <a:spLocks noChangeArrowheads="1"/>
          </p:cNvSpPr>
          <p:nvPr/>
        </p:nvSpPr>
        <p:spPr bwMode="auto">
          <a:xfrm>
            <a:off x="5842000" y="3933825"/>
            <a:ext cx="2819400" cy="1568450"/>
          </a:xfrm>
          <a:prstGeom prst="rect">
            <a:avLst/>
          </a:prstGeom>
          <a:noFill/>
          <a:ln w="9525">
            <a:noFill/>
            <a:miter lim="800000"/>
            <a:headEnd/>
            <a:tailEnd/>
          </a:ln>
        </p:spPr>
        <p:txBody>
          <a:bodyPr>
            <a:spAutoFit/>
          </a:bodyPr>
          <a:lstStyle/>
          <a:p>
            <a:pPr algn="ctr"/>
            <a:r>
              <a:rPr lang="en-US" altLang="ru-RU" sz="2400" b="1" i="1">
                <a:latin typeface="Times New Roman" pitchFamily="18" charset="0"/>
                <a:cs typeface="Times New Roman" pitchFamily="18" charset="0"/>
              </a:rPr>
              <a:t>Walter Ludwig Konstantin Ritter von Kubiëna</a:t>
            </a:r>
            <a:endParaRPr lang="ru-RU" altLang="ru-RU" sz="2400" b="1" i="1">
              <a:latin typeface="Times New Roman" pitchFamily="18" charset="0"/>
              <a:cs typeface="Times New Roman" pitchFamily="18" charset="0"/>
            </a:endParaRPr>
          </a:p>
          <a:p>
            <a:pPr algn="ctr"/>
            <a:r>
              <a:rPr lang="ru-RU" altLang="ru-RU" sz="2400">
                <a:latin typeface="Times New Roman" pitchFamily="18" charset="0"/>
                <a:cs typeface="Times New Roman" pitchFamily="18" charset="0"/>
              </a:rPr>
              <a:t>(1897-1970)</a:t>
            </a:r>
          </a:p>
        </p:txBody>
      </p:sp>
      <p:pic>
        <p:nvPicPr>
          <p:cNvPr id="66565" name="Picture 2"/>
          <p:cNvPicPr>
            <a:picLocks noChangeAspect="1" noChangeArrowheads="1"/>
          </p:cNvPicPr>
          <p:nvPr/>
        </p:nvPicPr>
        <p:blipFill>
          <a:blip r:embed="rId2"/>
          <a:srcRect/>
          <a:stretch>
            <a:fillRect/>
          </a:stretch>
        </p:blipFill>
        <p:spPr bwMode="auto">
          <a:xfrm>
            <a:off x="5842000" y="357188"/>
            <a:ext cx="2819400" cy="3486150"/>
          </a:xfrm>
          <a:prstGeom prst="rect">
            <a:avLst/>
          </a:prstGeom>
          <a:noFill/>
          <a:ln w="9525">
            <a:noFill/>
            <a:miter lim="800000"/>
            <a:headEnd/>
            <a:tailEnd/>
          </a:ln>
        </p:spPr>
      </p:pic>
      <p:pic>
        <p:nvPicPr>
          <p:cNvPr id="66566" name="Picture 4" descr="Картинки по запросу Walter Ludwig Konstantin Ritter von Kubiëna"/>
          <p:cNvPicPr>
            <a:picLocks noChangeAspect="1" noChangeArrowheads="1"/>
          </p:cNvPicPr>
          <p:nvPr/>
        </p:nvPicPr>
        <p:blipFill>
          <a:blip r:embed="rId3"/>
          <a:srcRect/>
          <a:stretch>
            <a:fillRect/>
          </a:stretch>
        </p:blipFill>
        <p:spPr bwMode="auto">
          <a:xfrm>
            <a:off x="539750" y="3608388"/>
            <a:ext cx="2054225" cy="2989262"/>
          </a:xfrm>
          <a:prstGeom prst="rect">
            <a:avLst/>
          </a:prstGeom>
          <a:noFill/>
          <a:ln w="9525">
            <a:noFill/>
            <a:miter lim="800000"/>
            <a:headEnd/>
            <a:tailEnd/>
          </a:ln>
        </p:spPr>
      </p:pic>
      <p:pic>
        <p:nvPicPr>
          <p:cNvPr id="66567" name="Picture 6" descr="Похожее изображение"/>
          <p:cNvPicPr>
            <a:picLocks noChangeAspect="1" noChangeArrowheads="1"/>
          </p:cNvPicPr>
          <p:nvPr/>
        </p:nvPicPr>
        <p:blipFill>
          <a:blip r:embed="rId4"/>
          <a:srcRect/>
          <a:stretch>
            <a:fillRect/>
          </a:stretch>
        </p:blipFill>
        <p:spPr bwMode="auto">
          <a:xfrm>
            <a:off x="2916238" y="3608388"/>
            <a:ext cx="2141537" cy="2989262"/>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68313" y="188913"/>
            <a:ext cx="8351837" cy="6335712"/>
          </a:xfrm>
          <a:solidFill>
            <a:srgbClr val="FFFFFF"/>
          </a:solidFill>
        </p:spPr>
        <p:txBody>
          <a:bodyPr/>
          <a:lstStyle/>
          <a:p>
            <a:r>
              <a:rPr lang="ru-RU" altLang="en-US" sz="2800" smtClean="0">
                <a:solidFill>
                  <a:schemeClr val="tx1"/>
                </a:solidFill>
                <a:latin typeface="Times New Roman" pitchFamily="18" charset="0"/>
                <a:cs typeface="Times New Roman" pitchFamily="18" charset="0"/>
              </a:rPr>
              <a:t>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довольно узкое, чаще 15 или 15-20, отражающее происхождение органического вещества (луговые злаки) и указывающее на довольно активную биологическую деятельность.</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Но минерализация протекает медленно, что связано с суровостью местного климата и коротким вегетационным сезоном.</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то же время гумификация значительная ввиду резких микроклиматических контрастов </a:t>
            </a:r>
            <a:r>
              <a:rPr lang="ru-RU" altLang="en-US" sz="2800" smtClean="0">
                <a:solidFill>
                  <a:schemeClr val="tx1"/>
                </a:solidFill>
                <a:latin typeface="Times New Roman" pitchFamily="18" charset="0"/>
              </a:rPr>
              <a:t>–</a:t>
            </a:r>
            <a:r>
              <a:rPr lang="ru-RU" altLang="en-US" sz="2800" smtClean="0">
                <a:solidFill>
                  <a:schemeClr val="tx1"/>
                </a:solidFill>
                <a:latin typeface="Times New Roman" pitchFamily="18" charset="0"/>
                <a:cs typeface="Times New Roman" pitchFamily="18" charset="0"/>
              </a:rPr>
              <a:t> недолгие фазы пересыхания чередуются с фазами увлажнения; часто отмечается образование мягкого гумуса (мощный слой Н) такого же характера, как и некоторые типы гидромора, к которому рассматриваемый тип гумуса образует переходы.</a:t>
            </a:r>
            <a:endParaRPr lang="en-US" altLang="en-US" sz="2800" smtClean="0">
              <a:solidFill>
                <a:schemeClr val="tx1"/>
              </a:solidFill>
              <a:latin typeface="Times New Roman" pitchFamily="18" charset="0"/>
              <a:cs typeface="Times New Roman" pitchFamily="18" charset="0"/>
            </a:endParaRPr>
          </a:p>
        </p:txBody>
      </p:sp>
      <p:sp>
        <p:nvSpPr>
          <p:cNvPr id="67587" name="Номер слайда 1"/>
          <p:cNvSpPr>
            <a:spLocks noGrp="1"/>
          </p:cNvSpPr>
          <p:nvPr>
            <p:ph type="sldNum" sz="quarter" idx="12"/>
          </p:nvPr>
        </p:nvSpPr>
        <p:spPr>
          <a:noFill/>
          <a:ln>
            <a:miter lim="800000"/>
            <a:headEnd/>
            <a:tailEnd/>
          </a:ln>
        </p:spPr>
        <p:txBody>
          <a:bodyPr/>
          <a:lstStyle/>
          <a:p>
            <a:fld id="{5CE7E527-4237-4D6D-B441-F2F5D7F651EC}" type="slidenum">
              <a:rPr lang="ru-RU" altLang="en-US" smtClean="0"/>
              <a:pPr/>
              <a:t>64</a:t>
            </a:fld>
            <a:endParaRPr lang="ru-RU" altLang="en-US" smtClean="0"/>
          </a:p>
        </p:txBody>
      </p:sp>
    </p:spTree>
  </p:cSld>
  <p:clrMapOvr>
    <a:masterClrMapping/>
  </p:clrMapOvr>
  <p:transition>
    <p:zo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95288" y="188913"/>
            <a:ext cx="8424862" cy="6192837"/>
          </a:xfrm>
          <a:solidFill>
            <a:srgbClr val="FFFFFF"/>
          </a:solidFill>
        </p:spPr>
        <p:txBody>
          <a:bodyPr/>
          <a:lstStyle/>
          <a:p>
            <a:pPr>
              <a:lnSpc>
                <a:spcPct val="114000"/>
              </a:lnSpc>
            </a:pPr>
            <a:r>
              <a:rPr lang="ru-RU" altLang="en-US" sz="2800" b="1" smtClean="0">
                <a:solidFill>
                  <a:schemeClr val="tx1"/>
                </a:solidFill>
                <a:latin typeface="Times New Roman" pitchFamily="18" charset="0"/>
                <a:cs typeface="Times New Roman" pitchFamily="18" charset="0"/>
              </a:rPr>
              <a:t>Кальциевый модер.</a:t>
            </a:r>
            <a:br>
              <a:rPr lang="ru-RU" altLang="en-US" sz="2800" b="1"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Он характерен для некоторых маломощных карбонатных и сухих почв (южные горные склоны лугов на карбонатных почвах).</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этих случаях не происходит образования гумусово-глинистого комплекса, чему препятствует ксерофильность, молодость почв, отсутствие глины. Слой мощностью 1-2</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см из грубого плохо гумифицированного гумуса лежит на материнской породе; он ещё недостаточно мощный для того, чтобы его можно было отнести к </a:t>
            </a:r>
            <a:r>
              <a:rPr lang="ru-RU" altLang="en-US" sz="2800" b="1" i="1" smtClean="0">
                <a:solidFill>
                  <a:schemeClr val="tx1"/>
                </a:solidFill>
                <a:latin typeface="Times New Roman" pitchFamily="18" charset="0"/>
                <a:cs typeface="Times New Roman" pitchFamily="18" charset="0"/>
              </a:rPr>
              <a:t>тангелю</a:t>
            </a:r>
            <a:r>
              <a:rPr lang="ru-RU" altLang="en-US" sz="2800" smtClean="0">
                <a:solidFill>
                  <a:schemeClr val="tx1"/>
                </a:solidFill>
                <a:latin typeface="Times New Roman" pitchFamily="18" charset="0"/>
                <a:cs typeface="Times New Roman" pitchFamily="18" charset="0"/>
              </a:rPr>
              <a:t>, или </a:t>
            </a:r>
            <a:r>
              <a:rPr lang="ru-RU" altLang="en-US" sz="2800" b="1" i="1" smtClean="0">
                <a:solidFill>
                  <a:schemeClr val="tx1"/>
                </a:solidFill>
                <a:latin typeface="Times New Roman" pitchFamily="18" charset="0"/>
                <a:cs typeface="Times New Roman" pitchFamily="18" charset="0"/>
              </a:rPr>
              <a:t>кальциевому мору</a:t>
            </a:r>
            <a:r>
              <a:rPr lang="ru-RU" altLang="en-US" sz="2800" smtClean="0">
                <a:solidFill>
                  <a:schemeClr val="tx1"/>
                </a:solidFill>
                <a:latin typeface="Times New Roman" pitchFamily="18" charset="0"/>
                <a:cs typeface="Times New Roman" pitchFamily="18" charset="0"/>
              </a:rPr>
              <a:t>.</a:t>
            </a:r>
            <a:endParaRPr lang="en-US" altLang="en-US" sz="2800" smtClean="0">
              <a:solidFill>
                <a:schemeClr val="tx1"/>
              </a:solidFill>
              <a:latin typeface="Times New Roman" pitchFamily="18" charset="0"/>
              <a:cs typeface="Times New Roman" pitchFamily="18" charset="0"/>
            </a:endParaRPr>
          </a:p>
        </p:txBody>
      </p:sp>
      <p:sp>
        <p:nvSpPr>
          <p:cNvPr id="68611" name="Номер слайда 1"/>
          <p:cNvSpPr>
            <a:spLocks noGrp="1"/>
          </p:cNvSpPr>
          <p:nvPr>
            <p:ph type="sldNum" sz="quarter" idx="12"/>
          </p:nvPr>
        </p:nvSpPr>
        <p:spPr>
          <a:noFill/>
          <a:ln>
            <a:miter lim="800000"/>
            <a:headEnd/>
            <a:tailEnd/>
          </a:ln>
        </p:spPr>
        <p:txBody>
          <a:bodyPr/>
          <a:lstStyle/>
          <a:p>
            <a:fld id="{CB3F38BE-9029-4693-8D5C-96BC1470E7D9}" type="slidenum">
              <a:rPr lang="ru-RU" altLang="en-US" smtClean="0"/>
              <a:pPr/>
              <a:t>65</a:t>
            </a:fld>
            <a:endParaRPr lang="ru-RU" altLang="en-US" smtClean="0"/>
          </a:p>
        </p:txBody>
      </p:sp>
    </p:spTree>
  </p:cSld>
  <p:clrMapOvr>
    <a:masterClrMapping/>
  </p:clrMapOvr>
  <p:transition>
    <p:zo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68313" y="260350"/>
            <a:ext cx="8424862" cy="6192838"/>
          </a:xfrm>
          <a:solidFill>
            <a:srgbClr val="FFFFFF"/>
          </a:solidFill>
        </p:spPr>
        <p:txBody>
          <a:bodyPr/>
          <a:lstStyle/>
          <a:p>
            <a:pPr eaLnBrk="1" hangingPunct="1"/>
            <a:r>
              <a:rPr lang="ru-RU" altLang="en-US" sz="2800" b="1" smtClean="0">
                <a:solidFill>
                  <a:schemeClr val="tx1"/>
                </a:solidFill>
                <a:latin typeface="Times New Roman" pitchFamily="18" charset="0"/>
              </a:rPr>
              <a:t>МЮЛЛЬ (мулль) </a:t>
            </a:r>
            <a:r>
              <a:rPr lang="ru-RU" altLang="en-US" sz="2800" smtClean="0">
                <a:solidFill>
                  <a:schemeClr val="tx1"/>
                </a:solidFill>
                <a:latin typeface="Times New Roman" pitchFamily="18" charset="0"/>
              </a:rPr>
              <a:t>(от нем. </a:t>
            </a:r>
            <a:r>
              <a:rPr lang="en-US" altLang="en-US" sz="2800" smtClean="0">
                <a:solidFill>
                  <a:schemeClr val="tx1"/>
                </a:solidFill>
                <a:latin typeface="Times New Roman" pitchFamily="18" charset="0"/>
              </a:rPr>
              <a:t>M</a:t>
            </a:r>
            <a:r>
              <a:rPr lang="ru-RU" altLang="en-US" sz="2800" smtClean="0">
                <a:solidFill>
                  <a:schemeClr val="tx1"/>
                </a:solidFill>
                <a:latin typeface="Times New Roman" pitchFamily="18" charset="0"/>
              </a:rPr>
              <a:t>ü</a:t>
            </a:r>
            <a:r>
              <a:rPr lang="en-US" altLang="en-US" sz="2800" smtClean="0">
                <a:solidFill>
                  <a:schemeClr val="tx1"/>
                </a:solidFill>
                <a:latin typeface="Times New Roman" pitchFamily="18" charset="0"/>
              </a:rPr>
              <a:t>ll</a:t>
            </a:r>
            <a:r>
              <a:rPr lang="ru-RU" altLang="en-US" sz="2800" smtClean="0">
                <a:solidFill>
                  <a:schemeClr val="tx1"/>
                </a:solidFill>
                <a:latin typeface="Times New Roman" pitchFamily="18" charset="0"/>
              </a:rPr>
              <a:t> – пыль),</a:t>
            </a:r>
            <a:r>
              <a:rPr lang="ru-RU" altLang="en-US" sz="2800" b="1" smtClean="0">
                <a:solidFill>
                  <a:schemeClr val="tx1"/>
                </a:solidFill>
                <a:latin typeface="Times New Roman" pitchFamily="18" charset="0"/>
              </a:rPr>
              <a:t> мюлль–гумус</a:t>
            </a:r>
            <a:r>
              <a:rPr lang="ru-RU" altLang="en-US" sz="2800" smtClean="0">
                <a:solidFill>
                  <a:schemeClr val="tx1"/>
                </a:solidFill>
                <a:latin typeface="Times New Roman" pitchFamily="18" charset="0"/>
              </a:rPr>
              <a:t> – тонкий, или мягкий гумус – хорошо разложенный органический материал в виде аморфного специфического почвенного образования. В одних случаях эти образования диффузно распределены в почвенной массе, образуя мелкие сгустки. В других почвах гуминовые вещества цементируют и склеивают минеральные частицы почвы. Мягкий гумус имеет зернистую, зернисто-ореховатую структуру и образуется при самом активном участии комплекса микроорганизмов и почвенной фауны, особенно дождевых червей. Неразложившихся растительных остатков в нем почти нет.</a:t>
            </a:r>
          </a:p>
        </p:txBody>
      </p:sp>
      <p:sp>
        <p:nvSpPr>
          <p:cNvPr id="69635" name="Номер слайда 1"/>
          <p:cNvSpPr>
            <a:spLocks noGrp="1"/>
          </p:cNvSpPr>
          <p:nvPr>
            <p:ph type="sldNum" sz="quarter" idx="12"/>
          </p:nvPr>
        </p:nvSpPr>
        <p:spPr>
          <a:noFill/>
          <a:ln>
            <a:miter lim="800000"/>
            <a:headEnd/>
            <a:tailEnd/>
          </a:ln>
        </p:spPr>
        <p:txBody>
          <a:bodyPr/>
          <a:lstStyle/>
          <a:p>
            <a:fld id="{4ED546DE-0A83-4D14-ADA2-C6395AD080DE}" type="slidenum">
              <a:rPr lang="ru-RU" altLang="en-US" smtClean="0"/>
              <a:pPr/>
              <a:t>66</a:t>
            </a:fld>
            <a:endParaRPr lang="ru-RU" altLang="en-US" smtClean="0"/>
          </a:p>
        </p:txBody>
      </p:sp>
    </p:spTree>
  </p:cSld>
  <p:clrMapOvr>
    <a:masterClrMapping/>
  </p:clrMapOvr>
  <p:transition>
    <p:zo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292725" y="1125538"/>
            <a:ext cx="3311525" cy="639762"/>
          </a:xfrm>
          <a:solidFill>
            <a:srgbClr val="FFFFFF"/>
          </a:solidFill>
        </p:spPr>
        <p:txBody>
          <a:bodyPr/>
          <a:lstStyle/>
          <a:p>
            <a:pPr algn="ctr" eaLnBrk="1" hangingPunct="1"/>
            <a:r>
              <a:rPr lang="ru-RU" altLang="en-US" sz="2800" b="1" smtClean="0">
                <a:solidFill>
                  <a:schemeClr val="tx1"/>
                </a:solidFill>
                <a:latin typeface="Times New Roman" pitchFamily="18" charset="0"/>
              </a:rPr>
              <a:t>Мулль-гумус</a:t>
            </a:r>
            <a:endParaRPr lang="ru-RU" altLang="en-US" sz="2800" smtClean="0">
              <a:solidFill>
                <a:schemeClr val="tx1"/>
              </a:solidFill>
              <a:latin typeface="Times New Roman" pitchFamily="18" charset="0"/>
            </a:endParaRPr>
          </a:p>
        </p:txBody>
      </p:sp>
      <p:pic>
        <p:nvPicPr>
          <p:cNvPr id="70659" name="Picture 4" descr="http://edafologia.ugr.es/introeda/tema02/imagenes/mullmag.gif"/>
          <p:cNvPicPr>
            <a:picLocks noChangeAspect="1" noChangeArrowheads="1"/>
          </p:cNvPicPr>
          <p:nvPr/>
        </p:nvPicPr>
        <p:blipFill>
          <a:blip r:embed="rId2"/>
          <a:srcRect/>
          <a:stretch>
            <a:fillRect/>
          </a:stretch>
        </p:blipFill>
        <p:spPr bwMode="auto">
          <a:xfrm>
            <a:off x="323850" y="115888"/>
            <a:ext cx="4968875" cy="3138487"/>
          </a:xfrm>
          <a:prstGeom prst="rect">
            <a:avLst/>
          </a:prstGeom>
          <a:noFill/>
          <a:ln w="9525">
            <a:noFill/>
            <a:miter lim="800000"/>
            <a:headEnd/>
            <a:tailEnd/>
          </a:ln>
        </p:spPr>
      </p:pic>
      <p:pic>
        <p:nvPicPr>
          <p:cNvPr id="70660" name="Picture 6" descr="http://edafologia.ugr.es/introeda/tema02/imagenes/mullmig.gif"/>
          <p:cNvPicPr>
            <a:picLocks noChangeAspect="1" noChangeArrowheads="1"/>
          </p:cNvPicPr>
          <p:nvPr/>
        </p:nvPicPr>
        <p:blipFill>
          <a:blip r:embed="rId3"/>
          <a:srcRect/>
          <a:stretch>
            <a:fillRect/>
          </a:stretch>
        </p:blipFill>
        <p:spPr bwMode="auto">
          <a:xfrm>
            <a:off x="4403725" y="1912938"/>
            <a:ext cx="4729163" cy="3073400"/>
          </a:xfrm>
          <a:prstGeom prst="rect">
            <a:avLst/>
          </a:prstGeom>
          <a:noFill/>
          <a:ln w="9525">
            <a:noFill/>
            <a:miter lim="800000"/>
            <a:headEnd/>
            <a:tailEnd/>
          </a:ln>
        </p:spPr>
      </p:pic>
      <p:pic>
        <p:nvPicPr>
          <p:cNvPr id="70661" name="Picture 7"/>
          <p:cNvPicPr>
            <a:picLocks noChangeAspect="1" noChangeArrowheads="1"/>
          </p:cNvPicPr>
          <p:nvPr/>
        </p:nvPicPr>
        <p:blipFill>
          <a:blip r:embed="rId4"/>
          <a:srcRect/>
          <a:stretch>
            <a:fillRect/>
          </a:stretch>
        </p:blipFill>
        <p:spPr bwMode="auto">
          <a:xfrm>
            <a:off x="323850" y="3573463"/>
            <a:ext cx="4106863" cy="2824162"/>
          </a:xfrm>
          <a:prstGeom prst="rect">
            <a:avLst/>
          </a:prstGeom>
          <a:noFill/>
          <a:ln w="9525">
            <a:noFill/>
            <a:miter lim="800000"/>
            <a:headEnd/>
            <a:tailEnd/>
          </a:ln>
        </p:spPr>
      </p:pic>
      <p:sp>
        <p:nvSpPr>
          <p:cNvPr id="70662" name="Номер слайда 1"/>
          <p:cNvSpPr>
            <a:spLocks noGrp="1"/>
          </p:cNvSpPr>
          <p:nvPr>
            <p:ph type="sldNum" sz="quarter" idx="12"/>
          </p:nvPr>
        </p:nvSpPr>
        <p:spPr>
          <a:noFill/>
          <a:ln>
            <a:miter lim="800000"/>
            <a:headEnd/>
            <a:tailEnd/>
          </a:ln>
        </p:spPr>
        <p:txBody>
          <a:bodyPr/>
          <a:lstStyle/>
          <a:p>
            <a:fld id="{739FBACF-E787-421B-B934-AC356CF61B24}" type="slidenum">
              <a:rPr lang="ru-RU" altLang="en-US" smtClean="0"/>
              <a:pPr/>
              <a:t>67</a:t>
            </a:fld>
            <a:endParaRPr lang="ru-RU" altLang="en-US" smtClean="0"/>
          </a:p>
        </p:txBody>
      </p:sp>
    </p:spTree>
  </p:cSld>
  <p:clrMapOvr>
    <a:masterClrMapping/>
  </p:clrMapOvr>
  <p:transition>
    <p:zoom/>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5795963" y="1125538"/>
            <a:ext cx="3240087" cy="639762"/>
          </a:xfrm>
          <a:solidFill>
            <a:srgbClr val="FFFFFF"/>
          </a:solidFill>
        </p:spPr>
        <p:txBody>
          <a:bodyPr/>
          <a:lstStyle/>
          <a:p>
            <a:pPr algn="ctr" eaLnBrk="1" hangingPunct="1"/>
            <a:r>
              <a:rPr lang="ru-RU" altLang="en-US" sz="2800" b="1" smtClean="0">
                <a:solidFill>
                  <a:schemeClr val="tx1"/>
                </a:solidFill>
                <a:latin typeface="Times New Roman" pitchFamily="18" charset="0"/>
              </a:rPr>
              <a:t>Мулль-гумус</a:t>
            </a:r>
            <a:endParaRPr lang="ru-RU" altLang="en-US" sz="2800" smtClean="0">
              <a:solidFill>
                <a:schemeClr val="tx1"/>
              </a:solidFill>
              <a:latin typeface="Times New Roman" pitchFamily="18" charset="0"/>
            </a:endParaRPr>
          </a:p>
        </p:txBody>
      </p:sp>
      <p:pic>
        <p:nvPicPr>
          <p:cNvPr id="71683" name="Picture 2" descr="http://www.ecosociosystemes.fr/humus.jpg"/>
          <p:cNvPicPr>
            <a:picLocks noChangeAspect="1" noChangeArrowheads="1"/>
          </p:cNvPicPr>
          <p:nvPr/>
        </p:nvPicPr>
        <p:blipFill>
          <a:blip r:embed="rId2"/>
          <a:srcRect/>
          <a:stretch>
            <a:fillRect/>
          </a:stretch>
        </p:blipFill>
        <p:spPr bwMode="auto">
          <a:xfrm>
            <a:off x="323850" y="476250"/>
            <a:ext cx="5472113" cy="4105275"/>
          </a:xfrm>
          <a:prstGeom prst="rect">
            <a:avLst/>
          </a:prstGeom>
          <a:noFill/>
          <a:ln w="9525">
            <a:noFill/>
            <a:miter lim="800000"/>
            <a:headEnd/>
            <a:tailEnd/>
          </a:ln>
        </p:spPr>
      </p:pic>
      <p:pic>
        <p:nvPicPr>
          <p:cNvPr id="71684" name="Picture 7" descr="биогумус что это такое "/>
          <p:cNvPicPr>
            <a:picLocks noChangeAspect="1" noChangeArrowheads="1"/>
          </p:cNvPicPr>
          <p:nvPr/>
        </p:nvPicPr>
        <p:blipFill>
          <a:blip r:embed="rId3"/>
          <a:srcRect/>
          <a:stretch>
            <a:fillRect/>
          </a:stretch>
        </p:blipFill>
        <p:spPr bwMode="auto">
          <a:xfrm>
            <a:off x="4164013" y="2997200"/>
            <a:ext cx="4767262" cy="3167063"/>
          </a:xfrm>
          <a:prstGeom prst="rect">
            <a:avLst/>
          </a:prstGeom>
          <a:noFill/>
          <a:ln w="9525">
            <a:noFill/>
            <a:miter lim="800000"/>
            <a:headEnd/>
            <a:tailEnd/>
          </a:ln>
        </p:spPr>
      </p:pic>
      <p:pic>
        <p:nvPicPr>
          <p:cNvPr id="71685" name="Picture 9" descr="http://moyatepliza.ru/wp-content/uploads/2013/04/34.jpg"/>
          <p:cNvPicPr>
            <a:picLocks noChangeAspect="1" noChangeArrowheads="1"/>
          </p:cNvPicPr>
          <p:nvPr/>
        </p:nvPicPr>
        <p:blipFill>
          <a:blip r:embed="rId4"/>
          <a:srcRect/>
          <a:stretch>
            <a:fillRect/>
          </a:stretch>
        </p:blipFill>
        <p:spPr bwMode="auto">
          <a:xfrm>
            <a:off x="1331913" y="4437063"/>
            <a:ext cx="2760662" cy="2260600"/>
          </a:xfrm>
          <a:prstGeom prst="rect">
            <a:avLst/>
          </a:prstGeom>
          <a:noFill/>
          <a:ln w="9525">
            <a:noFill/>
            <a:miter lim="800000"/>
            <a:headEnd/>
            <a:tailEnd/>
          </a:ln>
        </p:spPr>
      </p:pic>
      <p:sp>
        <p:nvSpPr>
          <p:cNvPr id="71686" name="Номер слайда 1"/>
          <p:cNvSpPr>
            <a:spLocks noGrp="1"/>
          </p:cNvSpPr>
          <p:nvPr>
            <p:ph type="sldNum" sz="quarter" idx="12"/>
          </p:nvPr>
        </p:nvSpPr>
        <p:spPr>
          <a:noFill/>
          <a:ln>
            <a:miter lim="800000"/>
            <a:headEnd/>
            <a:tailEnd/>
          </a:ln>
        </p:spPr>
        <p:txBody>
          <a:bodyPr/>
          <a:lstStyle/>
          <a:p>
            <a:fld id="{8CE2BB52-470E-430C-8417-6A8AA1D91748}" type="slidenum">
              <a:rPr lang="ru-RU" altLang="en-US" smtClean="0"/>
              <a:pPr/>
              <a:t>68</a:t>
            </a:fld>
            <a:endParaRPr lang="ru-RU" altLang="en-US" smtClean="0"/>
          </a:p>
        </p:txBody>
      </p:sp>
    </p:spTree>
  </p:cSld>
  <p:clrMapOvr>
    <a:masterClrMapping/>
  </p:clrMapOvr>
  <p:transition>
    <p:zoom/>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95288" y="188913"/>
            <a:ext cx="8748712" cy="6480175"/>
          </a:xfrm>
          <a:solidFill>
            <a:srgbClr val="FFFFFF"/>
          </a:solidFill>
        </p:spPr>
        <p:txBody>
          <a:bodyPr/>
          <a:lstStyle/>
          <a:p>
            <a:pPr eaLnBrk="1" hangingPunct="1"/>
            <a:r>
              <a:rPr lang="ru-RU" altLang="en-US" sz="2800" smtClean="0">
                <a:solidFill>
                  <a:schemeClr val="tx1"/>
                </a:solidFill>
                <a:latin typeface="Times New Roman" pitchFamily="18" charset="0"/>
              </a:rPr>
              <a:t>Структурные отдельности </a:t>
            </a:r>
            <a:r>
              <a:rPr lang="ru-RU" altLang="en-US" sz="2800" b="1" smtClean="0">
                <a:solidFill>
                  <a:schemeClr val="tx1"/>
                </a:solidFill>
                <a:latin typeface="Times New Roman" pitchFamily="18" charset="0"/>
              </a:rPr>
              <a:t>мулля</a:t>
            </a:r>
            <a:r>
              <a:rPr lang="ru-RU" altLang="en-US" sz="2800" smtClean="0">
                <a:solidFill>
                  <a:schemeClr val="tx1"/>
                </a:solidFill>
                <a:latin typeface="Times New Roman" pitchFamily="18" charset="0"/>
              </a:rPr>
              <a:t> – копролиты дождевых червей, которые характеризуются исключительной водопрочностью.</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Гуминовые вещества в </a:t>
            </a:r>
            <a:r>
              <a:rPr lang="ru-RU" altLang="en-US" sz="2800" b="1" smtClean="0">
                <a:solidFill>
                  <a:schemeClr val="tx1"/>
                </a:solidFill>
                <a:latin typeface="Times New Roman" pitchFamily="18" charset="0"/>
              </a:rPr>
              <a:t>мюлль</a:t>
            </a:r>
            <a:r>
              <a:rPr lang="ru-RU" altLang="en-US" sz="2800" smtClean="0">
                <a:solidFill>
                  <a:schemeClr val="tx1"/>
                </a:solidFill>
                <a:latin typeface="Times New Roman" pitchFamily="18" charset="0"/>
              </a:rPr>
              <a:t>-гумусе стабилизированы в виде органо-минеральных комплексов.</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Отношение С:N в этом типе гумуса обычно всегда меньше 20.</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Для почв с тонким типом гумуса характерна рыхлая однослойная подстилка из слаборазложившегося опада.</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В мягком гумусе микроскопически не обнаруживаются полуразложившиеся и неразложившиеся растительные остатки. Окраска – желто-бурая.</a:t>
            </a:r>
            <a:br>
              <a:rPr lang="ru-RU" altLang="en-US" sz="2800" smtClean="0">
                <a:solidFill>
                  <a:schemeClr val="tx1"/>
                </a:solidFill>
                <a:latin typeface="Times New Roman" pitchFamily="18" charset="0"/>
              </a:rPr>
            </a:br>
            <a:r>
              <a:rPr lang="ru-RU" altLang="en-US" sz="2800" smtClean="0">
                <a:solidFill>
                  <a:schemeClr val="tx1"/>
                </a:solidFill>
                <a:latin typeface="Times New Roman" pitchFamily="18" charset="0"/>
              </a:rPr>
              <a:t>Типичный мюлль-гумус встречается в местах, где напочвенный покров в основном состоит из травянистых растений.</a:t>
            </a:r>
          </a:p>
        </p:txBody>
      </p:sp>
      <p:sp>
        <p:nvSpPr>
          <p:cNvPr id="72707" name="Номер слайда 1"/>
          <p:cNvSpPr>
            <a:spLocks noGrp="1"/>
          </p:cNvSpPr>
          <p:nvPr>
            <p:ph type="sldNum" sz="quarter" idx="12"/>
          </p:nvPr>
        </p:nvSpPr>
        <p:spPr>
          <a:noFill/>
          <a:ln>
            <a:miter lim="800000"/>
            <a:headEnd/>
            <a:tailEnd/>
          </a:ln>
        </p:spPr>
        <p:txBody>
          <a:bodyPr/>
          <a:lstStyle/>
          <a:p>
            <a:fld id="{D7D0E0DE-3F0C-4E67-B2A3-A15E11885F1D}" type="slidenum">
              <a:rPr lang="ru-RU" altLang="en-US" smtClean="0"/>
              <a:pPr/>
              <a:t>69</a:t>
            </a:fld>
            <a:endParaRPr lang="ru-RU" altLang="en-US" smtClean="0"/>
          </a:p>
        </p:txBody>
      </p:sp>
    </p:spTree>
  </p:cSld>
  <p:clrMapOvr>
    <a:masterClrMapping/>
  </p:clrMapOvr>
  <p:transition>
    <p:zoom/>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68313" y="188913"/>
            <a:ext cx="8351837" cy="6480175"/>
          </a:xfrm>
          <a:solidFill>
            <a:srgbClr val="FFFFFF"/>
          </a:solidFill>
        </p:spPr>
        <p:txBody>
          <a:bodyPr/>
          <a:lstStyle/>
          <a:p>
            <a:pPr>
              <a:lnSpc>
                <a:spcPct val="105000"/>
              </a:lnSpc>
              <a:defRPr/>
            </a:pPr>
            <a:r>
              <a:rPr lang="ru-RU" sz="2600" dirty="0">
                <a:solidFill>
                  <a:schemeClr val="tx1"/>
                </a:solidFill>
                <a:latin typeface="Times New Roman" panose="02020603050405020304" pitchFamily="18" charset="0"/>
                <a:cs typeface="Times New Roman" panose="02020603050405020304" pitchFamily="18" charset="0"/>
              </a:rPr>
              <a:t>В гумусе со слабой гумификацией (</a:t>
            </a:r>
            <a:r>
              <a:rPr lang="ru-RU" sz="2600" b="1" i="1" dirty="0">
                <a:solidFill>
                  <a:schemeClr val="tx1"/>
                </a:solidFill>
                <a:latin typeface="Times New Roman" panose="02020603050405020304" pitchFamily="18" charset="0"/>
                <a:cs typeface="Times New Roman" panose="02020603050405020304" pitchFamily="18" charset="0"/>
              </a:rPr>
              <a:t>атлантический </a:t>
            </a:r>
            <a:r>
              <a:rPr lang="ru-RU" sz="2600" b="1" i="1" dirty="0" err="1">
                <a:solidFill>
                  <a:schemeClr val="tx1"/>
                </a:solidFill>
                <a:latin typeface="Times New Roman" panose="02020603050405020304" pitchFamily="18" charset="0"/>
                <a:cs typeface="Times New Roman" panose="02020603050405020304" pitchFamily="18" charset="0"/>
              </a:rPr>
              <a:t>криптомюлль</a:t>
            </a:r>
            <a:r>
              <a:rPr lang="ru-RU" sz="2600" dirty="0">
                <a:solidFill>
                  <a:schemeClr val="tx1"/>
                </a:solidFill>
                <a:latin typeface="Times New Roman" panose="02020603050405020304" pitchFamily="18" charset="0"/>
                <a:cs typeface="Times New Roman" panose="02020603050405020304" pitchFamily="18" charset="0"/>
              </a:rPr>
              <a:t>) минеральный азот подстилки в большей части освобождается и составляет главный источник азотного питания растений.</a:t>
            </a:r>
            <a:r>
              <a:rPr lang="en-US" sz="2600" dirty="0">
                <a:solidFill>
                  <a:schemeClr val="tx1"/>
                </a:solidFill>
                <a:latin typeface="Times New Roman" panose="02020603050405020304" pitchFamily="18" charset="0"/>
                <a:cs typeface="Times New Roman" panose="02020603050405020304" pitchFamily="18" charset="0"/>
              </a:rPr>
              <a:t/>
            </a:r>
            <a:br>
              <a:rPr lang="en-US" sz="2600" dirty="0">
                <a:solidFill>
                  <a:schemeClr val="tx1"/>
                </a:solidFill>
                <a:latin typeface="Times New Roman" panose="02020603050405020304" pitchFamily="18" charset="0"/>
                <a:cs typeface="Times New Roman" panose="02020603050405020304" pitchFamily="18" charset="0"/>
              </a:rPr>
            </a:br>
            <a:r>
              <a:rPr lang="ru-RU" sz="2600" dirty="0">
                <a:solidFill>
                  <a:schemeClr val="tx1"/>
                </a:solidFill>
                <a:latin typeface="Times New Roman" panose="02020603050405020304" pitchFamily="18" charset="0"/>
                <a:cs typeface="Times New Roman" panose="02020603050405020304" pitchFamily="18" charset="0"/>
              </a:rPr>
              <a:t>Напротив, при интенсивной гумификации (горизонт</a:t>
            </a:r>
            <a:r>
              <a:rPr lang="ru-RU" sz="2600" cap="small" dirty="0">
                <a:solidFill>
                  <a:schemeClr val="tx1"/>
                </a:solidFill>
                <a:latin typeface="Times New Roman" panose="02020603050405020304" pitchFamily="18" charset="0"/>
                <a:cs typeface="Times New Roman" panose="02020603050405020304" pitchFamily="18" charset="0"/>
              </a:rPr>
              <a:t> </a:t>
            </a:r>
            <a:r>
              <a:rPr lang="ru-RU" sz="2600" cap="small" dirty="0" smtClean="0">
                <a:solidFill>
                  <a:schemeClr val="tx1"/>
                </a:solidFill>
                <a:latin typeface="Times New Roman" panose="02020603050405020304" pitchFamily="18" charset="0"/>
                <a:cs typeface="Times New Roman" panose="02020603050405020304" pitchFamily="18" charset="0"/>
              </a:rPr>
              <a:t>А</a:t>
            </a:r>
            <a:r>
              <a:rPr lang="ru-RU" sz="2600" baseline="-25000" dirty="0" smtClean="0">
                <a:solidFill>
                  <a:schemeClr val="tx1"/>
                </a:solidFill>
                <a:latin typeface="Times New Roman" panose="02020603050405020304" pitchFamily="18" charset="0"/>
                <a:cs typeface="Times New Roman" panose="02020603050405020304" pitchFamily="18" charset="0"/>
              </a:rPr>
              <a:t>1</a:t>
            </a:r>
            <a:r>
              <a:rPr lang="ru-RU" sz="2600" dirty="0" smtClean="0">
                <a:solidFill>
                  <a:schemeClr val="tx1"/>
                </a:solidFill>
                <a:latin typeface="Times New Roman" panose="02020603050405020304" pitchFamily="18" charset="0"/>
                <a:cs typeface="Times New Roman" panose="02020603050405020304" pitchFamily="18" charset="0"/>
              </a:rPr>
              <a:t> </a:t>
            </a:r>
            <a:r>
              <a:rPr lang="ru-RU" sz="2600" dirty="0">
                <a:solidFill>
                  <a:schemeClr val="tx1"/>
                </a:solidFill>
                <a:latin typeface="Times New Roman" panose="02020603050405020304" pitchFamily="18" charset="0"/>
                <a:cs typeface="Times New Roman" panose="02020603050405020304" pitchFamily="18" charset="0"/>
              </a:rPr>
              <a:t>очень </a:t>
            </a:r>
            <a:r>
              <a:rPr lang="ru-RU" sz="2600" dirty="0" err="1">
                <a:solidFill>
                  <a:schemeClr val="tx1"/>
                </a:solidFill>
                <a:latin typeface="Times New Roman" panose="02020603050405020304" pitchFamily="18" charset="0"/>
                <a:cs typeface="Times New Roman" panose="02020603050405020304" pitchFamily="18" charset="0"/>
              </a:rPr>
              <a:t>гумусный</a:t>
            </a:r>
            <a:r>
              <a:rPr lang="ru-RU" sz="2600" dirty="0">
                <a:solidFill>
                  <a:schemeClr val="tx1"/>
                </a:solidFill>
                <a:latin typeface="Times New Roman" panose="02020603050405020304" pitchFamily="18" charset="0"/>
                <a:cs typeface="Times New Roman" panose="02020603050405020304" pitchFamily="18" charset="0"/>
              </a:rPr>
              <a:t> и очень мощный), как это наблюдается в континентальном климате и в некоторых горных условиях (</a:t>
            </a:r>
            <a:r>
              <a:rPr lang="ru-RU" sz="2600" b="1" i="1" dirty="0" err="1">
                <a:solidFill>
                  <a:schemeClr val="tx1"/>
                </a:solidFill>
                <a:latin typeface="Times New Roman" panose="02020603050405020304" pitchFamily="18" charset="0"/>
                <a:cs typeface="Times New Roman" panose="02020603050405020304" pitchFamily="18" charset="0"/>
              </a:rPr>
              <a:t>эутрофный</a:t>
            </a:r>
            <a:r>
              <a:rPr lang="ru-RU" sz="2600" b="1" i="1" dirty="0">
                <a:solidFill>
                  <a:schemeClr val="tx1"/>
                </a:solidFill>
                <a:latin typeface="Times New Roman" panose="02020603050405020304" pitchFamily="18" charset="0"/>
                <a:cs typeface="Times New Roman" panose="02020603050405020304" pitchFamily="18" charset="0"/>
              </a:rPr>
              <a:t> </a:t>
            </a:r>
            <a:r>
              <a:rPr lang="ru-RU" sz="2600" b="1" i="1" dirty="0" err="1">
                <a:solidFill>
                  <a:schemeClr val="tx1"/>
                </a:solidFill>
                <a:latin typeface="Times New Roman" panose="02020603050405020304" pitchFamily="18" charset="0"/>
                <a:cs typeface="Times New Roman" panose="02020603050405020304" pitchFamily="18" charset="0"/>
              </a:rPr>
              <a:t>мюлль</a:t>
            </a:r>
            <a:r>
              <a:rPr lang="ru-RU" sz="2600" dirty="0">
                <a:solidFill>
                  <a:schemeClr val="tx1"/>
                </a:solidFill>
                <a:latin typeface="Times New Roman" panose="02020603050405020304" pitchFamily="18" charset="0"/>
                <a:cs typeface="Times New Roman" panose="02020603050405020304" pitchFamily="18" charset="0"/>
              </a:rPr>
              <a:t>), почти весь минеральный азот, освобожденный из подстилки, вновь включается в состав гумуса</a:t>
            </a:r>
            <a:r>
              <a:rPr lang="ru-RU" sz="2600" dirty="0" smtClean="0">
                <a:solidFill>
                  <a:schemeClr val="tx1"/>
                </a:solidFill>
                <a:latin typeface="Times New Roman" panose="02020603050405020304" pitchFamily="18" charset="0"/>
                <a:cs typeface="Times New Roman" panose="02020603050405020304" pitchFamily="18" charset="0"/>
              </a:rPr>
              <a:t>.</a:t>
            </a:r>
            <a:br>
              <a:rPr lang="ru-RU" sz="2600" dirty="0" smtClean="0">
                <a:solidFill>
                  <a:schemeClr val="tx1"/>
                </a:solidFill>
                <a:latin typeface="Times New Roman" panose="02020603050405020304" pitchFamily="18" charset="0"/>
                <a:cs typeface="Times New Roman" panose="02020603050405020304" pitchFamily="18" charset="0"/>
              </a:rPr>
            </a:br>
            <a:r>
              <a:rPr lang="ru-RU" sz="2600" dirty="0" smtClean="0">
                <a:solidFill>
                  <a:schemeClr val="tx1"/>
                </a:solidFill>
                <a:latin typeface="Times New Roman" panose="02020603050405020304" pitchFamily="18" charset="0"/>
                <a:cs typeface="Times New Roman" panose="02020603050405020304" pitchFamily="18" charset="0"/>
              </a:rPr>
              <a:t>Содержание </a:t>
            </a:r>
            <a:r>
              <a:rPr lang="ru-RU" sz="2600" dirty="0">
                <a:solidFill>
                  <a:schemeClr val="tx1"/>
                </a:solidFill>
                <a:latin typeface="Times New Roman" panose="02020603050405020304" pitchFamily="18" charset="0"/>
                <a:cs typeface="Times New Roman" panose="02020603050405020304" pitchFamily="18" charset="0"/>
              </a:rPr>
              <a:t>азота в </a:t>
            </a:r>
            <a:r>
              <a:rPr lang="ru-RU" sz="2600" b="1" dirty="0" err="1" smtClean="0">
                <a:solidFill>
                  <a:schemeClr val="tx1"/>
                </a:solidFill>
                <a:latin typeface="Times New Roman" panose="02020603050405020304" pitchFamily="18" charset="0"/>
                <a:cs typeface="Times New Roman" panose="02020603050405020304" pitchFamily="18" charset="0"/>
              </a:rPr>
              <a:t>мюлль</a:t>
            </a:r>
            <a:r>
              <a:rPr lang="ru-RU" sz="2600" dirty="0" smtClean="0">
                <a:solidFill>
                  <a:schemeClr val="tx1"/>
                </a:solidFill>
                <a:latin typeface="Times New Roman" panose="02020603050405020304" pitchFamily="18" charset="0"/>
                <a:cs typeface="Times New Roman" panose="02020603050405020304" pitchFamily="18" charset="0"/>
              </a:rPr>
              <a:t>-гумусе </a:t>
            </a:r>
            <a:r>
              <a:rPr lang="ru-RU" sz="2600" dirty="0">
                <a:solidFill>
                  <a:schemeClr val="tx1"/>
                </a:solidFill>
                <a:latin typeface="Times New Roman" panose="02020603050405020304" pitchFamily="18" charset="0"/>
                <a:cs typeface="Times New Roman" panose="02020603050405020304" pitchFamily="18" charset="0"/>
              </a:rPr>
              <a:t>бывает часто в </a:t>
            </a:r>
            <a:r>
              <a:rPr lang="ru-RU" sz="2600" b="1" i="1" dirty="0">
                <a:solidFill>
                  <a:schemeClr val="tx1"/>
                </a:solidFill>
                <a:latin typeface="Times New Roman" panose="02020603050405020304" pitchFamily="18" charset="0"/>
                <a:cs typeface="Times New Roman" panose="02020603050405020304" pitchFamily="18" charset="0"/>
              </a:rPr>
              <a:t>три раза</a:t>
            </a:r>
            <a:r>
              <a:rPr lang="ru-RU" sz="2600" dirty="0">
                <a:solidFill>
                  <a:schemeClr val="tx1"/>
                </a:solidFill>
                <a:latin typeface="Times New Roman" panose="02020603050405020304" pitchFamily="18" charset="0"/>
                <a:cs typeface="Times New Roman" panose="02020603050405020304" pitchFamily="18" charset="0"/>
              </a:rPr>
              <a:t> больше, чем в </a:t>
            </a:r>
            <a:r>
              <a:rPr lang="ru-RU" sz="2600" dirty="0" smtClean="0">
                <a:solidFill>
                  <a:schemeClr val="tx1"/>
                </a:solidFill>
                <a:latin typeface="Times New Roman" panose="02020603050405020304" pitchFamily="18" charset="0"/>
                <a:cs typeface="Times New Roman" panose="02020603050405020304" pitchFamily="18" charset="0"/>
              </a:rPr>
              <a:t>подстилке.</a:t>
            </a:r>
            <a:r>
              <a:rPr lang="en-US" sz="2600" dirty="0">
                <a:solidFill>
                  <a:schemeClr val="tx1"/>
                </a:solidFill>
                <a:latin typeface="Times New Roman" panose="02020603050405020304" pitchFamily="18" charset="0"/>
                <a:cs typeface="Times New Roman" panose="02020603050405020304" pitchFamily="18" charset="0"/>
              </a:rPr>
              <a:t/>
            </a:r>
            <a:br>
              <a:rPr lang="en-US" sz="2600" dirty="0">
                <a:solidFill>
                  <a:schemeClr val="tx1"/>
                </a:solidFill>
                <a:latin typeface="Times New Roman" panose="02020603050405020304" pitchFamily="18" charset="0"/>
                <a:cs typeface="Times New Roman" panose="02020603050405020304" pitchFamily="18" charset="0"/>
              </a:rPr>
            </a:br>
            <a:r>
              <a:rPr lang="ru-RU" sz="2600" dirty="0">
                <a:solidFill>
                  <a:schemeClr val="tx1"/>
                </a:solidFill>
                <a:latin typeface="Times New Roman" panose="02020603050405020304" pitchFamily="18" charset="0"/>
                <a:cs typeface="Times New Roman" panose="02020603050405020304" pitchFamily="18" charset="0"/>
              </a:rPr>
              <a:t>В </a:t>
            </a:r>
            <a:r>
              <a:rPr lang="ru-RU" sz="2600" dirty="0" err="1" smtClean="0">
                <a:solidFill>
                  <a:schemeClr val="tx1"/>
                </a:solidFill>
                <a:latin typeface="Times New Roman" panose="02020603050405020304" pitchFamily="18" charset="0"/>
                <a:cs typeface="Times New Roman" panose="02020603050405020304" pitchFamily="18" charset="0"/>
              </a:rPr>
              <a:t>мюллевом</a:t>
            </a:r>
            <a:r>
              <a:rPr lang="ru-RU" sz="2600" dirty="0" smtClean="0">
                <a:solidFill>
                  <a:schemeClr val="tx1"/>
                </a:solidFill>
                <a:latin typeface="Times New Roman" panose="02020603050405020304" pitchFamily="18" charset="0"/>
                <a:cs typeface="Times New Roman" panose="02020603050405020304" pitchFamily="18" charset="0"/>
              </a:rPr>
              <a:t> </a:t>
            </a:r>
            <a:r>
              <a:rPr lang="ru-RU" sz="2600" dirty="0">
                <a:solidFill>
                  <a:schemeClr val="tx1"/>
                </a:solidFill>
                <a:latin typeface="Times New Roman" panose="02020603050405020304" pitchFamily="18" charset="0"/>
                <a:cs typeface="Times New Roman" panose="02020603050405020304" pitchFamily="18" charset="0"/>
              </a:rPr>
              <a:t>типе гумуса минеральный азот для растений поставляется в результате медленной и постепенной минерализации гумуса</a:t>
            </a:r>
            <a:r>
              <a:rPr lang="ru-RU" sz="2600" dirty="0" smtClean="0">
                <a:solidFill>
                  <a:schemeClr val="tx1"/>
                </a:solidFill>
                <a:latin typeface="Times New Roman" panose="02020603050405020304" pitchFamily="18" charset="0"/>
                <a:cs typeface="Times New Roman" panose="02020603050405020304" pitchFamily="18" charset="0"/>
              </a:rPr>
              <a:t>.</a:t>
            </a:r>
            <a:endParaRPr lang="ru-RU" altLang="en-US" sz="2600" dirty="0" smtClean="0">
              <a:solidFill>
                <a:schemeClr val="tx1"/>
              </a:solidFill>
              <a:latin typeface="Times New Roman" pitchFamily="18" charset="0"/>
              <a:cs typeface="Times New Roman" panose="02020603050405020304" pitchFamily="18" charset="0"/>
            </a:endParaRPr>
          </a:p>
        </p:txBody>
      </p:sp>
      <p:sp>
        <p:nvSpPr>
          <p:cNvPr id="73731" name="Номер слайда 1"/>
          <p:cNvSpPr>
            <a:spLocks noGrp="1"/>
          </p:cNvSpPr>
          <p:nvPr>
            <p:ph type="sldNum" sz="quarter" idx="12"/>
          </p:nvPr>
        </p:nvSpPr>
        <p:spPr>
          <a:noFill/>
          <a:ln>
            <a:miter lim="800000"/>
            <a:headEnd/>
            <a:tailEnd/>
          </a:ln>
        </p:spPr>
        <p:txBody>
          <a:bodyPr/>
          <a:lstStyle/>
          <a:p>
            <a:fld id="{4E3DBEE0-D090-4E80-B505-2A6E48C4B450}" type="slidenum">
              <a:rPr lang="ru-RU" altLang="en-US" smtClean="0"/>
              <a:pPr/>
              <a:t>70</a:t>
            </a:fld>
            <a:endParaRPr lang="ru-RU" altLang="en-US" smtClean="0"/>
          </a:p>
        </p:txBody>
      </p:sp>
    </p:spTree>
  </p:cSld>
  <p:clrMapOvr>
    <a:masterClrMapping/>
  </p:clrMapOvr>
  <p:transition>
    <p:zoom/>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68313" y="404813"/>
            <a:ext cx="8424862" cy="792162"/>
          </a:xfrm>
          <a:solidFill>
            <a:srgbClr val="FFFFFF"/>
          </a:solidFill>
        </p:spPr>
        <p:txBody>
          <a:bodyPr/>
          <a:lstStyle/>
          <a:p>
            <a:pPr algn="ctr">
              <a:lnSpc>
                <a:spcPct val="113000"/>
              </a:lnSpc>
            </a:pPr>
            <a:r>
              <a:rPr lang="ru-RU" altLang="en-US" sz="3200" b="1" smtClean="0">
                <a:solidFill>
                  <a:schemeClr val="tx1"/>
                </a:solidFill>
                <a:latin typeface="Times New Roman" pitchFamily="18" charset="0"/>
                <a:cs typeface="Times New Roman" pitchFamily="18" charset="0"/>
              </a:rPr>
              <a:t>Классификация мюлль-гумуса</a:t>
            </a:r>
          </a:p>
        </p:txBody>
      </p:sp>
      <p:pic>
        <p:nvPicPr>
          <p:cNvPr id="74755" name="Picture 2"/>
          <p:cNvPicPr>
            <a:picLocks noChangeAspect="1" noChangeArrowheads="1"/>
          </p:cNvPicPr>
          <p:nvPr/>
        </p:nvPicPr>
        <p:blipFill>
          <a:blip r:embed="rId2"/>
          <a:srcRect/>
          <a:stretch>
            <a:fillRect/>
          </a:stretch>
        </p:blipFill>
        <p:spPr bwMode="auto">
          <a:xfrm>
            <a:off x="900113" y="1704975"/>
            <a:ext cx="7693025" cy="4737100"/>
          </a:xfrm>
          <a:prstGeom prst="rect">
            <a:avLst/>
          </a:prstGeom>
          <a:noFill/>
          <a:ln w="9525">
            <a:noFill/>
            <a:miter lim="800000"/>
            <a:headEnd/>
            <a:tailEnd/>
          </a:ln>
        </p:spPr>
      </p:pic>
      <p:sp>
        <p:nvSpPr>
          <p:cNvPr id="74756" name="Номер слайда 1"/>
          <p:cNvSpPr>
            <a:spLocks noGrp="1"/>
          </p:cNvSpPr>
          <p:nvPr>
            <p:ph type="sldNum" sz="quarter" idx="12"/>
          </p:nvPr>
        </p:nvSpPr>
        <p:spPr>
          <a:noFill/>
          <a:ln>
            <a:miter lim="800000"/>
            <a:headEnd/>
            <a:tailEnd/>
          </a:ln>
        </p:spPr>
        <p:txBody>
          <a:bodyPr/>
          <a:lstStyle/>
          <a:p>
            <a:fld id="{B0A69BF2-2F46-4A32-99EC-E7CA227B41C6}" type="slidenum">
              <a:rPr lang="ru-RU" altLang="en-US" smtClean="0"/>
              <a:pPr/>
              <a:t>71</a:t>
            </a:fld>
            <a:endParaRPr lang="ru-RU" altLang="en-US" smtClean="0"/>
          </a:p>
        </p:txBody>
      </p:sp>
    </p:spTree>
  </p:cSld>
  <p:clrMapOvr>
    <a:masterClrMapping/>
  </p:clrMapOvr>
  <p:transition>
    <p:zoom/>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95288" y="476250"/>
            <a:ext cx="8569325" cy="5832475"/>
          </a:xfrm>
          <a:solidFill>
            <a:srgbClr val="FFFFFF"/>
          </a:solidFill>
        </p:spPr>
        <p:txBody>
          <a:bodyPr/>
          <a:lstStyle/>
          <a:p>
            <a:pPr>
              <a:lnSpc>
                <a:spcPct val="105000"/>
              </a:lnSpc>
            </a:pPr>
            <a:r>
              <a:rPr lang="ru-RU" altLang="en-US" sz="3200" b="1" smtClean="0">
                <a:solidFill>
                  <a:schemeClr val="tx1"/>
                </a:solidFill>
                <a:latin typeface="Times New Roman" pitchFamily="18" charset="0"/>
                <a:cs typeface="Times New Roman" pitchFamily="18" charset="0"/>
              </a:rPr>
              <a:t>1. </a:t>
            </a:r>
            <a:r>
              <a:rPr lang="ru-RU" altLang="en-US" sz="2800" b="1" smtClean="0">
                <a:solidFill>
                  <a:schemeClr val="tx1"/>
                </a:solidFill>
                <a:latin typeface="Times New Roman" pitchFamily="18" charset="0"/>
                <a:cs typeface="Times New Roman" pitchFamily="18" charset="0"/>
              </a:rPr>
              <a:t>Кальциевый мюлль.</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Гумус, насыщенный основаниями, образо­вавшийся в биологически очень активной среде в умеренном климате на карбонатной породе или в субаридном климате под степной растительностью.</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Разложение опада быстрое; горизонт А</a:t>
            </a:r>
            <a:r>
              <a:rPr lang="ru-RU" altLang="en-US" sz="2800" baseline="-25000" smtClean="0">
                <a:solidFill>
                  <a:schemeClr val="tx1"/>
                </a:solidFill>
                <a:latin typeface="Times New Roman" pitchFamily="18" charset="0"/>
                <a:cs typeface="Times New Roman" pitchFamily="18" charset="0"/>
              </a:rPr>
              <a:t>0</a:t>
            </a:r>
            <a:r>
              <a:rPr lang="ru-RU" altLang="en-US" sz="2800" smtClean="0">
                <a:solidFill>
                  <a:schemeClr val="tx1"/>
                </a:solidFill>
                <a:latin typeface="Times New Roman" pitchFamily="18" charset="0"/>
                <a:cs typeface="Times New Roman" pitchFamily="18" charset="0"/>
              </a:rPr>
              <a:t> почти не существует.</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Горизонт А</a:t>
            </a:r>
            <a:r>
              <a:rPr lang="ru-RU" altLang="en-US" sz="2800" baseline="-25000" smtClean="0">
                <a:solidFill>
                  <a:schemeClr val="tx1"/>
                </a:solidFill>
                <a:latin typeface="Times New Roman" pitchFamily="18" charset="0"/>
                <a:cs typeface="Times New Roman" pitchFamily="18" charset="0"/>
              </a:rPr>
              <a:t>1</a:t>
            </a:r>
            <a:r>
              <a:rPr lang="ru-RU" altLang="en-US" sz="2800" smtClean="0">
                <a:solidFill>
                  <a:schemeClr val="tx1"/>
                </a:solidFill>
                <a:latin typeface="Times New Roman" pitchFamily="18" charset="0"/>
                <a:cs typeface="Times New Roman" pitchFamily="18" charset="0"/>
              </a:rPr>
              <a:t> очень мощный (10–60</a:t>
            </a:r>
            <a:r>
              <a:rPr lang="ru-RU" altLang="en-US" sz="2800" i="1" smtClean="0">
                <a:solidFill>
                  <a:schemeClr val="tx1"/>
                </a:solidFill>
                <a:latin typeface="Times New Roman" pitchFamily="18" charset="0"/>
                <a:cs typeface="Times New Roman" pitchFamily="18" charset="0"/>
              </a:rPr>
              <a:t> см),</a:t>
            </a:r>
            <a:r>
              <a:rPr lang="ru-RU" altLang="en-US" sz="2800" smtClean="0">
                <a:solidFill>
                  <a:schemeClr val="tx1"/>
                </a:solidFill>
                <a:latin typeface="Times New Roman" pitchFamily="18" charset="0"/>
                <a:cs typeface="Times New Roman" pitchFamily="18" charset="0"/>
              </a:rPr>
              <a:t> тёмного цвета.</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Структура рыхлая, крупнозернистая, устойчивая.</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Значение рН </a:t>
            </a:r>
            <a:r>
              <a:rPr lang="ru-RU" altLang="en-US" sz="2800" b="1" smtClean="0">
                <a:solidFill>
                  <a:schemeClr val="tx1"/>
                </a:solidFill>
                <a:latin typeface="Times New Roman" pitchFamily="18" charset="0"/>
                <a:cs typeface="Times New Roman" pitchFamily="18" charset="0"/>
              </a:rPr>
              <a:t>кальциевого мюлля</a:t>
            </a:r>
            <a:r>
              <a:rPr lang="ru-RU" altLang="en-US" sz="2800" smtClean="0">
                <a:solidFill>
                  <a:schemeClr val="tx1"/>
                </a:solidFill>
                <a:latin typeface="Times New Roman" pitchFamily="18" charset="0"/>
                <a:cs typeface="Times New Roman" pitchFamily="18" charset="0"/>
              </a:rPr>
              <a:t> равно или выше 7; 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в горизонте</a:t>
            </a:r>
            <a:r>
              <a:rPr lang="ru-RU" altLang="en-US" sz="2800" b="1" smtClean="0">
                <a:solidFill>
                  <a:schemeClr val="tx1"/>
                </a:solidFill>
                <a:latin typeface="Times New Roman" pitchFamily="18" charset="0"/>
                <a:cs typeface="Times New Roman" pitchFamily="18" charset="0"/>
              </a:rPr>
              <a:t> А</a:t>
            </a:r>
            <a:r>
              <a:rPr lang="ru-RU" altLang="en-US" sz="2800" baseline="-25000" smtClean="0">
                <a:solidFill>
                  <a:schemeClr val="tx1"/>
                </a:solidFill>
                <a:latin typeface="Times New Roman" pitchFamily="18" charset="0"/>
                <a:cs typeface="Times New Roman" pitchFamily="18" charset="0"/>
              </a:rPr>
              <a:t>1</a:t>
            </a:r>
            <a:r>
              <a:rPr lang="ru-RU" altLang="en-US" sz="2800" smtClean="0">
                <a:solidFill>
                  <a:schemeClr val="tx1"/>
                </a:solidFill>
                <a:latin typeface="Times New Roman" pitchFamily="18" charset="0"/>
                <a:cs typeface="Times New Roman" pitchFamily="18" charset="0"/>
              </a:rPr>
              <a:t> порядка 10; гумификация очень различная.</a:t>
            </a:r>
          </a:p>
        </p:txBody>
      </p:sp>
      <p:sp>
        <p:nvSpPr>
          <p:cNvPr id="75779" name="Номер слайда 1"/>
          <p:cNvSpPr>
            <a:spLocks noGrp="1"/>
          </p:cNvSpPr>
          <p:nvPr>
            <p:ph type="sldNum" sz="quarter" idx="12"/>
          </p:nvPr>
        </p:nvSpPr>
        <p:spPr>
          <a:noFill/>
          <a:ln>
            <a:miter lim="800000"/>
            <a:headEnd/>
            <a:tailEnd/>
          </a:ln>
        </p:spPr>
        <p:txBody>
          <a:bodyPr/>
          <a:lstStyle/>
          <a:p>
            <a:fld id="{A0DAF186-F202-43C4-95DC-F8AE2CF9EF4F}" type="slidenum">
              <a:rPr lang="ru-RU" altLang="en-US" smtClean="0"/>
              <a:pPr/>
              <a:t>72</a:t>
            </a:fld>
            <a:endParaRPr lang="ru-RU" altLang="en-US" smtClean="0"/>
          </a:p>
        </p:txBody>
      </p:sp>
    </p:spTree>
  </p:cSld>
  <p:clrMapOvr>
    <a:masterClrMapping/>
  </p:clrMapOvr>
  <p:transition>
    <p:zoom/>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68313" y="188913"/>
            <a:ext cx="8351837" cy="6480175"/>
          </a:xfrm>
          <a:solidFill>
            <a:srgbClr val="FFFFFF"/>
          </a:solidFill>
        </p:spPr>
        <p:txBody>
          <a:bodyPr/>
          <a:lstStyle/>
          <a:p>
            <a:r>
              <a:rPr lang="ru-RU" altLang="en-US" sz="2800" smtClean="0">
                <a:solidFill>
                  <a:schemeClr val="tx1"/>
                </a:solidFill>
                <a:latin typeface="Times New Roman" pitchFamily="18" charset="0"/>
                <a:cs typeface="Times New Roman" pitchFamily="18" charset="0"/>
              </a:rPr>
              <a:t>В гумусе всегда содержится значительное количество серых гуминовых кислот, сильно полимеризованных и прочно связанных с глинами, которые защищают гумус от бактериального разложения.</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Но надо отметить, что сте­пень гумификации и количество сильно полимеризованных гуминовых кислот всегда выше в степных почвах по сравнению с карбонатными </a:t>
            </a:r>
            <a:r>
              <a:rPr lang="ru-RU" altLang="en-US" sz="2800" b="1" i="1" smtClean="0">
                <a:solidFill>
                  <a:schemeClr val="tx1"/>
                </a:solidFill>
                <a:latin typeface="Times New Roman" pitchFamily="18" charset="0"/>
                <a:cs typeface="Times New Roman" pitchFamily="18" charset="0"/>
              </a:rPr>
              <a:t>рендзинами</a:t>
            </a:r>
            <a:r>
              <a:rPr lang="ru-RU" altLang="en-US" sz="2800" smtClean="0">
                <a:solidFill>
                  <a:schemeClr val="tx1"/>
                </a:solidFill>
                <a:latin typeface="Times New Roman" pitchFamily="18" charset="0"/>
                <a:cs typeface="Times New Roman" pitchFamily="18" charset="0"/>
              </a:rPr>
              <a:t>.</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a:t>
            </a:r>
            <a:r>
              <a:rPr lang="ru-RU" altLang="en-US" sz="2800" b="1" i="1" smtClean="0">
                <a:solidFill>
                  <a:schemeClr val="tx1"/>
                </a:solidFill>
                <a:latin typeface="Times New Roman" pitchFamily="18" charset="0"/>
                <a:cs typeface="Times New Roman" pitchFamily="18" charset="0"/>
              </a:rPr>
              <a:t>рендзинах</a:t>
            </a:r>
            <a:r>
              <a:rPr lang="ru-RU" altLang="en-US" sz="2800" smtClean="0">
                <a:solidFill>
                  <a:schemeClr val="tx1"/>
                </a:solidFill>
                <a:latin typeface="Times New Roman" pitchFamily="18" charset="0"/>
                <a:cs typeface="Times New Roman" pitchFamily="18" charset="0"/>
              </a:rPr>
              <a:t> происходит быстрое образование глинисто-гумусового карбонатного комплекса при участии червей за счет тонко размельченного, но химически не переработанного опада; защитное действие извести и глины по отношению к органическому веществу задерживает гумификацию.</a:t>
            </a:r>
          </a:p>
        </p:txBody>
      </p:sp>
      <p:sp>
        <p:nvSpPr>
          <p:cNvPr id="76803" name="Номер слайда 1"/>
          <p:cNvSpPr>
            <a:spLocks noGrp="1"/>
          </p:cNvSpPr>
          <p:nvPr>
            <p:ph type="sldNum" sz="quarter" idx="12"/>
          </p:nvPr>
        </p:nvSpPr>
        <p:spPr>
          <a:noFill/>
          <a:ln>
            <a:miter lim="800000"/>
            <a:headEnd/>
            <a:tailEnd/>
          </a:ln>
        </p:spPr>
        <p:txBody>
          <a:bodyPr/>
          <a:lstStyle/>
          <a:p>
            <a:fld id="{AC135DE5-D2CD-4685-8A27-1FB86248EC8A}" type="slidenum">
              <a:rPr lang="ru-RU" altLang="en-US" smtClean="0"/>
              <a:pPr/>
              <a:t>73</a:t>
            </a:fld>
            <a:endParaRPr lang="ru-RU" altLang="en-US" smtClean="0"/>
          </a:p>
        </p:txBody>
      </p:sp>
    </p:spTree>
  </p:cSld>
  <p:clrMapOvr>
    <a:masterClrMapping/>
  </p:clrMapOvr>
  <p:transition>
    <p:zoom/>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68313" y="188913"/>
            <a:ext cx="4824412" cy="6408737"/>
          </a:xfrm>
          <a:solidFill>
            <a:srgbClr val="FFFFFF"/>
          </a:solidFill>
        </p:spPr>
        <p:txBody>
          <a:bodyPr/>
          <a:lstStyle/>
          <a:p>
            <a:pPr>
              <a:lnSpc>
                <a:spcPct val="114000"/>
              </a:lnSpc>
            </a:pPr>
            <a:r>
              <a:rPr lang="ru-RU" altLang="en-US" sz="2800" b="1" i="1" smtClean="0">
                <a:solidFill>
                  <a:schemeClr val="tx1"/>
                </a:solidFill>
                <a:latin typeface="Times New Roman" pitchFamily="18" charset="0"/>
                <a:cs typeface="Times New Roman" pitchFamily="18" charset="0"/>
              </a:rPr>
              <a:t>Рендзины</a:t>
            </a:r>
            <a:r>
              <a:rPr lang="ru-RU" altLang="en-US" sz="2800" smtClean="0">
                <a:solidFill>
                  <a:schemeClr val="tx1"/>
                </a:solidFill>
                <a:latin typeface="Times New Roman" pitchFamily="18" charset="0"/>
                <a:cs typeface="Times New Roman" pitchFamily="18" charset="0"/>
              </a:rPr>
              <a:t> (синоним: дерново-карбонатные почвы) – почвы, формирующиеся на маломощной толще продуктов выветривания известняков, доломитов и других плотных карбонатных пород, в условиях промывного водного режима под лесной растительностью; обычно щебнисты, богаты гумусом (до 12-15 %), вскипают с поверхности.</a:t>
            </a:r>
          </a:p>
        </p:txBody>
      </p:sp>
      <p:pic>
        <p:nvPicPr>
          <p:cNvPr id="77827" name="Picture 4" descr="http://www.soil-net.com/album/Soils_Rocks/slides/Rendzina_01.jpg"/>
          <p:cNvPicPr>
            <a:picLocks noChangeAspect="1" noChangeArrowheads="1"/>
          </p:cNvPicPr>
          <p:nvPr/>
        </p:nvPicPr>
        <p:blipFill>
          <a:blip r:embed="rId2"/>
          <a:srcRect/>
          <a:stretch>
            <a:fillRect/>
          </a:stretch>
        </p:blipFill>
        <p:spPr bwMode="auto">
          <a:xfrm>
            <a:off x="5292725" y="404813"/>
            <a:ext cx="3600450" cy="5403850"/>
          </a:xfrm>
          <a:prstGeom prst="rect">
            <a:avLst/>
          </a:prstGeom>
          <a:noFill/>
          <a:ln w="9525">
            <a:noFill/>
            <a:miter lim="800000"/>
            <a:headEnd/>
            <a:tailEnd/>
          </a:ln>
        </p:spPr>
      </p:pic>
      <p:sp>
        <p:nvSpPr>
          <p:cNvPr id="77828" name="Номер слайда 1"/>
          <p:cNvSpPr>
            <a:spLocks noGrp="1"/>
          </p:cNvSpPr>
          <p:nvPr>
            <p:ph type="sldNum" sz="quarter" idx="12"/>
          </p:nvPr>
        </p:nvSpPr>
        <p:spPr>
          <a:noFill/>
          <a:ln>
            <a:miter lim="800000"/>
            <a:headEnd/>
            <a:tailEnd/>
          </a:ln>
        </p:spPr>
        <p:txBody>
          <a:bodyPr/>
          <a:lstStyle/>
          <a:p>
            <a:fld id="{30F7EC71-55D7-4567-8497-F49E2E0E650F}" type="slidenum">
              <a:rPr lang="ru-RU" altLang="en-US" smtClean="0"/>
              <a:pPr/>
              <a:t>74</a:t>
            </a:fld>
            <a:endParaRPr lang="ru-RU" altLang="en-US" smtClean="0"/>
          </a:p>
        </p:txBody>
      </p:sp>
    </p:spTree>
  </p:cSld>
  <p:clrMapOvr>
    <a:masterClrMapping/>
  </p:clrMapOvr>
  <p:transition>
    <p:zoom/>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68313" y="188913"/>
            <a:ext cx="8351837" cy="5400675"/>
          </a:xfrm>
          <a:solidFill>
            <a:srgbClr val="FFFFFF"/>
          </a:solidFill>
        </p:spPr>
        <p:txBody>
          <a:bodyPr/>
          <a:lstStyle/>
          <a:p>
            <a:pPr>
              <a:lnSpc>
                <a:spcPct val="120000"/>
              </a:lnSpc>
            </a:pPr>
            <a:r>
              <a:rPr lang="ru-RU" altLang="en-US" sz="2800" b="1" smtClean="0">
                <a:solidFill>
                  <a:schemeClr val="tx1"/>
                </a:solidFill>
                <a:latin typeface="Times New Roman" pitchFamily="18" charset="0"/>
                <a:cs typeface="Times New Roman" pitchFamily="18" charset="0"/>
              </a:rPr>
              <a:t>Карбонатный мюлль рендзин </a:t>
            </a:r>
            <a:r>
              <a:rPr lang="ru-RU" altLang="en-US" sz="2800" smtClean="0">
                <a:solidFill>
                  <a:schemeClr val="tx1"/>
                </a:solidFill>
                <a:latin typeface="Times New Roman" pitchFamily="18" charset="0"/>
                <a:cs typeface="Times New Roman" pitchFamily="18" charset="0"/>
              </a:rPr>
              <a:t>–</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гумус с рН выше 7, образованный в присутствии активной извести:</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а) </a:t>
            </a:r>
            <a:r>
              <a:rPr lang="ru-RU" altLang="en-US" sz="2800" b="1" i="1" smtClean="0">
                <a:solidFill>
                  <a:schemeClr val="tx1"/>
                </a:solidFill>
                <a:latin typeface="Times New Roman" pitchFamily="18" charset="0"/>
                <a:cs typeface="Times New Roman" pitchFamily="18" charset="0"/>
              </a:rPr>
              <a:t>кальциевый лесной мюлль </a:t>
            </a:r>
            <a:r>
              <a:rPr lang="ru-RU" altLang="en-US" sz="2800" smtClean="0">
                <a:solidFill>
                  <a:schemeClr val="tx1"/>
                </a:solidFill>
                <a:latin typeface="Times New Roman" pitchFamily="18" charset="0"/>
                <a:cs typeface="Times New Roman" pitchFamily="18" charset="0"/>
              </a:rPr>
              <a:t>– чёрный, содержащий много органического вещества (12-15 % с поверхности), рН порядка 7,5;</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б) </a:t>
            </a:r>
            <a:r>
              <a:rPr lang="ru-RU" altLang="en-US" sz="2800" b="1" i="1" smtClean="0">
                <a:solidFill>
                  <a:schemeClr val="tx1"/>
                </a:solidFill>
                <a:latin typeface="Times New Roman" pitchFamily="18" charset="0"/>
                <a:cs typeface="Times New Roman" pitchFamily="18" charset="0"/>
              </a:rPr>
              <a:t>кальциевый луговой мюлль </a:t>
            </a:r>
            <a:r>
              <a:rPr lang="ru-RU" altLang="en-US" sz="2800" smtClean="0">
                <a:solidFill>
                  <a:schemeClr val="tx1"/>
                </a:solidFill>
                <a:latin typeface="Times New Roman" pitchFamily="18" charset="0"/>
                <a:cs typeface="Times New Roman" pitchFamily="18" charset="0"/>
              </a:rPr>
              <a:t>– серо-бежевый, содержит меньше органического вещества, рН порядка 8, гумификация средняя, количество бурых и серых гуминовых кислот уравновешено.</a:t>
            </a:r>
            <a:endParaRPr lang="en-US" altLang="en-US" sz="2800" smtClean="0">
              <a:solidFill>
                <a:schemeClr val="tx1"/>
              </a:solidFill>
              <a:latin typeface="Times New Roman" pitchFamily="18" charset="0"/>
              <a:cs typeface="Times New Roman" pitchFamily="18" charset="0"/>
            </a:endParaRPr>
          </a:p>
        </p:txBody>
      </p:sp>
      <p:sp>
        <p:nvSpPr>
          <p:cNvPr id="78851" name="Номер слайда 1"/>
          <p:cNvSpPr>
            <a:spLocks noGrp="1"/>
          </p:cNvSpPr>
          <p:nvPr>
            <p:ph type="sldNum" sz="quarter" idx="12"/>
          </p:nvPr>
        </p:nvSpPr>
        <p:spPr>
          <a:noFill/>
          <a:ln>
            <a:miter lim="800000"/>
            <a:headEnd/>
            <a:tailEnd/>
          </a:ln>
        </p:spPr>
        <p:txBody>
          <a:bodyPr/>
          <a:lstStyle/>
          <a:p>
            <a:fld id="{E58E1317-A380-4982-B38A-307382E59B25}" type="slidenum">
              <a:rPr lang="ru-RU" altLang="en-US" smtClean="0"/>
              <a:pPr/>
              <a:t>75</a:t>
            </a:fld>
            <a:endParaRPr lang="ru-RU" altLang="en-US" smtClean="0"/>
          </a:p>
        </p:txBody>
      </p:sp>
    </p:spTree>
  </p:cSld>
  <p:clrMapOvr>
    <a:masterClrMapping/>
  </p:clrMapOvr>
  <p:transition>
    <p:zoom/>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68313" y="188913"/>
            <a:ext cx="8496300" cy="4824412"/>
          </a:xfrm>
          <a:solidFill>
            <a:srgbClr val="FFFFFF"/>
          </a:solidFill>
        </p:spPr>
        <p:txBody>
          <a:bodyPr/>
          <a:lstStyle/>
          <a:p>
            <a:pPr>
              <a:lnSpc>
                <a:spcPct val="120000"/>
              </a:lnSpc>
            </a:pPr>
            <a:r>
              <a:rPr lang="ru-RU" altLang="en-US" sz="2800" b="1" smtClean="0">
                <a:solidFill>
                  <a:schemeClr val="tx1"/>
                </a:solidFill>
                <a:latin typeface="Times New Roman" pitchFamily="18" charset="0"/>
                <a:cs typeface="Times New Roman" pitchFamily="18" charset="0"/>
              </a:rPr>
              <a:t>Кальциевый степной мюлль </a:t>
            </a:r>
            <a:r>
              <a:rPr lang="ru-RU" altLang="en-US" sz="2800" smtClean="0">
                <a:solidFill>
                  <a:schemeClr val="tx1"/>
                </a:solidFill>
                <a:latin typeface="Times New Roman" pitchFamily="18" charset="0"/>
                <a:cs typeface="Times New Roman" pitchFamily="18" charset="0"/>
              </a:rPr>
              <a:t>(</a:t>
            </a:r>
            <a:r>
              <a:rPr lang="ru-RU" altLang="en-US" sz="2800" b="1" smtClean="0">
                <a:solidFill>
                  <a:schemeClr val="tx1"/>
                </a:solidFill>
                <a:latin typeface="Times New Roman" pitchFamily="18" charset="0"/>
                <a:cs typeface="Times New Roman" pitchFamily="18" charset="0"/>
              </a:rPr>
              <a:t>чернозём</a:t>
            </a:r>
            <a:r>
              <a:rPr lang="ru-RU" altLang="en-US" sz="2800" smtClean="0">
                <a:solidFill>
                  <a:schemeClr val="tx1"/>
                </a:solidFill>
                <a:latin typeface="Times New Roman" pitchFamily="18" charset="0"/>
                <a:cs typeface="Times New Roman" pitchFamily="18" charset="0"/>
              </a:rPr>
              <a:t>).</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Гумус хотя и лишен карбонатов, но насыщен; рН близок к 7; гуминовые кислоты сильно полимеризованы; отмечается почти абсолютное преобладание серых кислот; фульвокислот заметно меньше, чем гуминовых;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порядка 9-10, процент гумификации высокий.</a:t>
            </a:r>
            <a:endParaRPr lang="en-US" altLang="en-US" sz="2800" smtClean="0">
              <a:solidFill>
                <a:schemeClr val="tx1"/>
              </a:solidFill>
              <a:latin typeface="Times New Roman" pitchFamily="18" charset="0"/>
              <a:cs typeface="Times New Roman" pitchFamily="18" charset="0"/>
            </a:endParaRPr>
          </a:p>
        </p:txBody>
      </p:sp>
      <p:sp>
        <p:nvSpPr>
          <p:cNvPr id="79875" name="Номер слайда 1"/>
          <p:cNvSpPr>
            <a:spLocks noGrp="1"/>
          </p:cNvSpPr>
          <p:nvPr>
            <p:ph type="sldNum" sz="quarter" idx="12"/>
          </p:nvPr>
        </p:nvSpPr>
        <p:spPr>
          <a:noFill/>
          <a:ln>
            <a:miter lim="800000"/>
            <a:headEnd/>
            <a:tailEnd/>
          </a:ln>
        </p:spPr>
        <p:txBody>
          <a:bodyPr/>
          <a:lstStyle/>
          <a:p>
            <a:fld id="{7B46FAF8-ECBC-4A18-8BBE-3F36F8FAB41B}" type="slidenum">
              <a:rPr lang="ru-RU" altLang="en-US" smtClean="0"/>
              <a:pPr/>
              <a:t>76</a:t>
            </a:fld>
            <a:endParaRPr lang="ru-RU" altLang="en-US" smtClean="0"/>
          </a:p>
        </p:txBody>
      </p:sp>
    </p:spTree>
  </p:cSld>
  <p:clrMapOvr>
    <a:masterClrMapping/>
  </p:clrMapOvr>
  <p:transition>
    <p:zoom/>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68313" y="188913"/>
            <a:ext cx="8567737" cy="6480175"/>
          </a:xfrm>
          <a:solidFill>
            <a:srgbClr val="FFFFFF"/>
          </a:solidFill>
        </p:spPr>
        <p:txBody>
          <a:bodyPr/>
          <a:lstStyle/>
          <a:p>
            <a:r>
              <a:rPr lang="ru-RU" altLang="en-US" sz="2800" b="1" smtClean="0">
                <a:solidFill>
                  <a:schemeClr val="tx1"/>
                </a:solidFill>
                <a:latin typeface="Times New Roman" pitchFamily="18" charset="0"/>
                <a:cs typeface="Times New Roman" pitchFamily="18" charset="0"/>
              </a:rPr>
              <a:t>Кальциевый мюлль-модер </a:t>
            </a:r>
            <a:r>
              <a:rPr lang="ru-RU" altLang="en-US" sz="2800" smtClean="0">
                <a:solidFill>
                  <a:schemeClr val="tx1"/>
                </a:solidFill>
                <a:latin typeface="Times New Roman" pitchFamily="18" charset="0"/>
                <a:cs typeface="Times New Roman" pitchFamily="18" charset="0"/>
              </a:rPr>
              <a:t>(</a:t>
            </a:r>
            <a:r>
              <a:rPr lang="ru-RU" altLang="en-US" sz="2800" b="1" smtClean="0">
                <a:solidFill>
                  <a:schemeClr val="tx1"/>
                </a:solidFill>
                <a:latin typeface="Times New Roman" pitchFamily="18" charset="0"/>
                <a:cs typeface="Times New Roman" pitchFamily="18" charset="0"/>
              </a:rPr>
              <a:t>мюллеподобный модер</a:t>
            </a:r>
            <a:r>
              <a:rPr lang="ru-RU" altLang="en-US" sz="2800" smtClean="0">
                <a:solidFill>
                  <a:schemeClr val="tx1"/>
                </a:solidFill>
                <a:latin typeface="Times New Roman" pitchFamily="18" charset="0"/>
                <a:cs typeface="Times New Roman" pitchFamily="18" charset="0"/>
              </a:rPr>
              <a:t>).</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Гумус насыщенный, характерный для некоторых горных карбонатных почв (гумусовые карбонатные почвы).</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По причине малого содержания в этих почвах силикатов в них не наблюдается образования глинистых агрегатов; гумус представлен более или менее крупными зернами, мало уплотненными, состоящими почти исключительно из довольно гумифицированного органического вещества, которое иногда содержит мелкие кристаллы кальцита.</a:t>
            </a:r>
            <a:br>
              <a:rPr lang="ru-RU" altLang="en-US" sz="2800" smtClean="0">
                <a:solidFill>
                  <a:schemeClr val="tx1"/>
                </a:solidFill>
                <a:latin typeface="Times New Roman" pitchFamily="18" charset="0"/>
                <a:cs typeface="Times New Roman" pitchFamily="18" charset="0"/>
              </a:rPr>
            </a:b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более широкое (15-20), чем в типичном </a:t>
            </a:r>
            <a:r>
              <a:rPr lang="ru-RU" altLang="en-US" sz="2800" b="1" smtClean="0">
                <a:solidFill>
                  <a:schemeClr val="tx1"/>
                </a:solidFill>
                <a:latin typeface="Times New Roman" pitchFamily="18" charset="0"/>
                <a:cs typeface="Times New Roman" pitchFamily="18" charset="0"/>
              </a:rPr>
              <a:t>кальциевом мюлле</a:t>
            </a:r>
            <a:r>
              <a:rPr lang="ru-RU" altLang="en-US" sz="2800" smtClean="0">
                <a:solidFill>
                  <a:schemeClr val="tx1"/>
                </a:solidFill>
                <a:latin typeface="Times New Roman" pitchFamily="18" charset="0"/>
                <a:cs typeface="Times New Roman" pitchFamily="18" charset="0"/>
              </a:rPr>
              <a:t>, процесс гумификации заметно ослаблен.</a:t>
            </a:r>
            <a:endParaRPr lang="en-US" altLang="en-US" sz="2800" smtClean="0">
              <a:solidFill>
                <a:schemeClr val="tx1"/>
              </a:solidFill>
              <a:latin typeface="Times New Roman" pitchFamily="18" charset="0"/>
              <a:cs typeface="Times New Roman" pitchFamily="18" charset="0"/>
            </a:endParaRPr>
          </a:p>
        </p:txBody>
      </p:sp>
      <p:sp>
        <p:nvSpPr>
          <p:cNvPr id="80899" name="Номер слайда 1"/>
          <p:cNvSpPr>
            <a:spLocks noGrp="1"/>
          </p:cNvSpPr>
          <p:nvPr>
            <p:ph type="sldNum" sz="quarter" idx="12"/>
          </p:nvPr>
        </p:nvSpPr>
        <p:spPr>
          <a:noFill/>
          <a:ln>
            <a:miter lim="800000"/>
            <a:headEnd/>
            <a:tailEnd/>
          </a:ln>
        </p:spPr>
        <p:txBody>
          <a:bodyPr/>
          <a:lstStyle/>
          <a:p>
            <a:fld id="{7F77D308-305E-462F-9945-07A43F14CE0B}" type="slidenum">
              <a:rPr lang="ru-RU" altLang="en-US" smtClean="0"/>
              <a:pPr/>
              <a:t>77</a:t>
            </a:fld>
            <a:endParaRPr lang="ru-RU" altLang="en-US" smtClean="0"/>
          </a:p>
        </p:txBody>
      </p:sp>
    </p:spTree>
  </p:cSld>
  <p:clrMapOvr>
    <a:masterClrMapping/>
  </p:clrMapOvr>
  <p:transition>
    <p:zoom/>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68313" y="188913"/>
            <a:ext cx="8567737" cy="6480175"/>
          </a:xfrm>
          <a:solidFill>
            <a:srgbClr val="FFFFFF"/>
          </a:solidFill>
        </p:spPr>
        <p:txBody>
          <a:bodyPr/>
          <a:lstStyle/>
          <a:p>
            <a:r>
              <a:rPr lang="ru-RU" altLang="en-US" sz="2600" smtClean="0">
                <a:solidFill>
                  <a:schemeClr val="tx1"/>
                </a:solidFill>
                <a:latin typeface="Times New Roman" pitchFamily="18" charset="0"/>
                <a:cs typeface="Times New Roman" pitchFamily="18" charset="0"/>
              </a:rPr>
              <a:t>Особую роль в образовании </a:t>
            </a:r>
            <a:r>
              <a:rPr lang="ru-RU" altLang="en-US" sz="2600" b="1" smtClean="0">
                <a:solidFill>
                  <a:schemeClr val="tx1"/>
                </a:solidFill>
                <a:latin typeface="Times New Roman" pitchFamily="18" charset="0"/>
                <a:cs typeface="Times New Roman" pitchFamily="18" charset="0"/>
              </a:rPr>
              <a:t>кальциевого мюлля </a:t>
            </a:r>
            <a:r>
              <a:rPr lang="ru-RU" altLang="en-US" sz="2600" smtClean="0">
                <a:solidFill>
                  <a:schemeClr val="tx1"/>
                </a:solidFill>
                <a:latin typeface="Times New Roman" pitchFamily="18" charset="0"/>
                <a:cs typeface="Times New Roman" pitchFamily="18" charset="0"/>
              </a:rPr>
              <a:t>играет присутствие извести. Быстрая минерализация подстилки в этом типе гумуса продуцирует только малое количество азота, необходимого для питания растений.</a:t>
            </a:r>
            <a:br>
              <a:rPr lang="ru-RU" altLang="en-US" sz="2600" smtClean="0">
                <a:solidFill>
                  <a:schemeClr val="tx1"/>
                </a:solidFill>
                <a:latin typeface="Times New Roman" pitchFamily="18" charset="0"/>
                <a:cs typeface="Times New Roman" pitchFamily="18" charset="0"/>
              </a:rPr>
            </a:br>
            <a:r>
              <a:rPr lang="ru-RU" altLang="en-US" sz="2600" smtClean="0">
                <a:solidFill>
                  <a:schemeClr val="tx1"/>
                </a:solidFill>
                <a:latin typeface="Times New Roman" pitchFamily="18" charset="0"/>
                <a:cs typeface="Times New Roman" pitchFamily="18" charset="0"/>
              </a:rPr>
              <a:t>Потери минерального азота значительны (улетучивание аммиачного газа, выщелачивание нитратов), оставшаяся часть азота включается в органическое вещество гумуса; фиксация атмосферного азота, часто значительная, в свою очередь обогащает гумус, однако этот азот не может быть непосредственно усвоен (узкое </a:t>
            </a:r>
            <a:r>
              <a:rPr lang="en-US" altLang="en-US" sz="2600" smtClean="0">
                <a:solidFill>
                  <a:schemeClr val="tx1"/>
                </a:solidFill>
                <a:latin typeface="Times New Roman" pitchFamily="18" charset="0"/>
                <a:cs typeface="Times New Roman" pitchFamily="18" charset="0"/>
              </a:rPr>
              <a:t>C</a:t>
            </a:r>
            <a:r>
              <a:rPr lang="ru-RU" altLang="en-US" sz="2600" smtClean="0">
                <a:solidFill>
                  <a:schemeClr val="tx1"/>
                </a:solidFill>
                <a:latin typeface="Times New Roman" pitchFamily="18" charset="0"/>
                <a:cs typeface="Times New Roman" pitchFamily="18" charset="0"/>
              </a:rPr>
              <a:t>/</a:t>
            </a:r>
            <a:r>
              <a:rPr lang="en-US" altLang="en-US" sz="2600" smtClean="0">
                <a:solidFill>
                  <a:schemeClr val="tx1"/>
                </a:solidFill>
                <a:latin typeface="Times New Roman" pitchFamily="18" charset="0"/>
                <a:cs typeface="Times New Roman" pitchFamily="18" charset="0"/>
              </a:rPr>
              <a:t>N </a:t>
            </a:r>
            <a:r>
              <a:rPr lang="ru-RU" altLang="en-US" sz="2600" smtClean="0">
                <a:solidFill>
                  <a:schemeClr val="tx1"/>
                </a:solidFill>
                <a:latin typeface="Times New Roman" pitchFamily="18" charset="0"/>
                <a:cs typeface="Times New Roman" pitchFamily="18" charset="0"/>
              </a:rPr>
              <a:t>в кальциевом мюлле).</a:t>
            </a:r>
            <a:br>
              <a:rPr lang="ru-RU" altLang="en-US" sz="2600" smtClean="0">
                <a:solidFill>
                  <a:schemeClr val="tx1"/>
                </a:solidFill>
                <a:latin typeface="Times New Roman" pitchFamily="18" charset="0"/>
                <a:cs typeface="Times New Roman" pitchFamily="18" charset="0"/>
              </a:rPr>
            </a:br>
            <a:r>
              <a:rPr lang="ru-RU" altLang="en-US" sz="2600" smtClean="0">
                <a:solidFill>
                  <a:schemeClr val="tx1"/>
                </a:solidFill>
                <a:latin typeface="Times New Roman" pitchFamily="18" charset="0"/>
                <a:cs typeface="Times New Roman" pitchFamily="18" charset="0"/>
              </a:rPr>
              <a:t>В некоторых случаях тесная связь глины с органическим веществом в гумусе замедляет минерализацию этих гумусовых запасов до такой степени, что растения на известняковых почвах начинают испытывать азотное голодание, развивается азотная недостаточность, часто наблюдаемая в подобных почвах.</a:t>
            </a:r>
            <a:endParaRPr lang="en-US" altLang="en-US" sz="2600" smtClean="0">
              <a:solidFill>
                <a:schemeClr val="tx1"/>
              </a:solidFill>
              <a:latin typeface="Times New Roman" pitchFamily="18" charset="0"/>
              <a:cs typeface="Times New Roman" pitchFamily="18" charset="0"/>
            </a:endParaRPr>
          </a:p>
        </p:txBody>
      </p:sp>
      <p:sp>
        <p:nvSpPr>
          <p:cNvPr id="81923" name="Номер слайда 1"/>
          <p:cNvSpPr>
            <a:spLocks noGrp="1"/>
          </p:cNvSpPr>
          <p:nvPr>
            <p:ph type="sldNum" sz="quarter" idx="12"/>
          </p:nvPr>
        </p:nvSpPr>
        <p:spPr>
          <a:noFill/>
          <a:ln>
            <a:miter lim="800000"/>
            <a:headEnd/>
            <a:tailEnd/>
          </a:ln>
        </p:spPr>
        <p:txBody>
          <a:bodyPr/>
          <a:lstStyle/>
          <a:p>
            <a:fld id="{7BCEFD44-7DB8-41E2-9DA3-85A8AC3E4441}" type="slidenum">
              <a:rPr lang="ru-RU" altLang="en-US" smtClean="0"/>
              <a:pPr/>
              <a:t>78</a:t>
            </a:fld>
            <a:endParaRPr lang="ru-RU" altLang="en-US" smtClean="0"/>
          </a:p>
        </p:txBody>
      </p:sp>
    </p:spTree>
  </p:cSld>
  <p:clrMapOvr>
    <a:masterClrMapping/>
  </p:clrMapOvr>
  <p:transition>
    <p:zoom/>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68313" y="188913"/>
            <a:ext cx="8496300" cy="6480175"/>
          </a:xfrm>
          <a:solidFill>
            <a:srgbClr val="FFFFFF"/>
          </a:solidFill>
        </p:spPr>
        <p:txBody>
          <a:bodyPr/>
          <a:lstStyle/>
          <a:p>
            <a:r>
              <a:rPr lang="ru-RU" altLang="en-US" sz="2800" smtClean="0">
                <a:solidFill>
                  <a:schemeClr val="tx1"/>
                </a:solidFill>
                <a:latin typeface="Times New Roman" pitchFamily="18" charset="0"/>
                <a:cs typeface="Times New Roman" pitchFamily="18" charset="0"/>
              </a:rPr>
              <a:t>Существенную роль гумуса в горизонте А мюллевых почв, как показал Виттих (</a:t>
            </a:r>
            <a:r>
              <a:rPr lang="en-US" altLang="en-US" sz="2800" smtClean="0">
                <a:solidFill>
                  <a:schemeClr val="tx1"/>
                </a:solidFill>
                <a:latin typeface="Times New Roman" pitchFamily="18" charset="0"/>
                <a:cs typeface="Times New Roman" pitchFamily="18" charset="0"/>
              </a:rPr>
              <a:t>Wittich</a:t>
            </a:r>
            <a:r>
              <a:rPr lang="ru-RU" altLang="en-US" sz="2800" smtClean="0">
                <a:solidFill>
                  <a:schemeClr val="tx1"/>
                </a:solidFill>
                <a:latin typeface="Times New Roman" pitchFamily="18" charset="0"/>
                <a:cs typeface="Times New Roman" pitchFamily="18" charset="0"/>
              </a:rPr>
              <a:t>, 1961), проделав следующий опыт: если в течение 30 лет снимать подстилку в лесном насаждении, то в конце этого времени потребление азота деревьями уменьшается только на 10-15 %.</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Главным источником азота служит коллоидальный гумус из А</a:t>
            </a:r>
            <a:r>
              <a:rPr lang="ru-RU" altLang="en-US" sz="2800" baseline="-25000" smtClean="0">
                <a:solidFill>
                  <a:schemeClr val="tx1"/>
                </a:solidFill>
                <a:latin typeface="Times New Roman" pitchFamily="18" charset="0"/>
                <a:cs typeface="Times New Roman" pitchFamily="18" charset="0"/>
              </a:rPr>
              <a:t>1</a:t>
            </a:r>
            <a:r>
              <a:rPr lang="ru-RU" altLang="en-US" sz="2800" smtClean="0">
                <a:solidFill>
                  <a:schemeClr val="tx1"/>
                </a:solidFill>
                <a:latin typeface="Times New Roman" pitchFamily="18" charset="0"/>
                <a:cs typeface="Times New Roman" pitchFamily="18" charset="0"/>
              </a:rPr>
              <a:t>. Резервы азота истощаются лишь постепенно при минерализации в первую очередь легко минерализующихся веществ, то есть аминокислот. Установлено, что в тех случаях, когда образование гумуса ведет к увеличению отношения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a:t>
            </a:r>
            <a:r>
              <a:rPr lang="ru-RU" altLang="en-US" sz="2800" smtClean="0">
                <a:solidFill>
                  <a:schemeClr val="tx1"/>
                </a:solidFill>
                <a:latin typeface="Times New Roman" pitchFamily="18" charset="0"/>
                <a:cs typeface="Times New Roman" pitchFamily="18" charset="0"/>
              </a:rPr>
              <a:t>, наблюдается увеличение слабо минерализующихся веществ, в основе которых находится гетероциклический азот.</a:t>
            </a:r>
            <a:endParaRPr lang="en-US" altLang="en-US" sz="2500" smtClean="0">
              <a:solidFill>
                <a:schemeClr val="tx1"/>
              </a:solidFill>
              <a:latin typeface="Times New Roman" pitchFamily="18" charset="0"/>
              <a:cs typeface="Times New Roman" pitchFamily="18" charset="0"/>
            </a:endParaRPr>
          </a:p>
        </p:txBody>
      </p:sp>
      <p:sp>
        <p:nvSpPr>
          <p:cNvPr id="82947" name="Номер слайда 1"/>
          <p:cNvSpPr>
            <a:spLocks noGrp="1"/>
          </p:cNvSpPr>
          <p:nvPr>
            <p:ph type="sldNum" sz="quarter" idx="12"/>
          </p:nvPr>
        </p:nvSpPr>
        <p:spPr>
          <a:noFill/>
          <a:ln>
            <a:miter lim="800000"/>
            <a:headEnd/>
            <a:tailEnd/>
          </a:ln>
        </p:spPr>
        <p:txBody>
          <a:bodyPr/>
          <a:lstStyle/>
          <a:p>
            <a:fld id="{04BB0EDC-5D1D-41C3-BA34-4CCF00B4966E}" type="slidenum">
              <a:rPr lang="ru-RU" altLang="en-US" smtClean="0"/>
              <a:pPr/>
              <a:t>79</a:t>
            </a:fld>
            <a:endParaRPr lang="ru-RU" altLang="en-US" smtClean="0"/>
          </a:p>
        </p:txBody>
      </p:sp>
    </p:spTree>
  </p:cSld>
  <p:clrMapOvr>
    <a:masterClrMapping/>
  </p:clrMapOvr>
  <p:transition>
    <p:zoom/>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68313" y="188913"/>
            <a:ext cx="8424862" cy="6264275"/>
          </a:xfrm>
          <a:solidFill>
            <a:srgbClr val="FFFFFF"/>
          </a:solidFill>
        </p:spPr>
        <p:txBody>
          <a:bodyPr/>
          <a:lstStyle/>
          <a:p>
            <a:pPr>
              <a:lnSpc>
                <a:spcPct val="105000"/>
              </a:lnSpc>
            </a:pPr>
            <a:r>
              <a:rPr lang="ru-RU" altLang="en-US" sz="3200" b="1" smtClean="0">
                <a:solidFill>
                  <a:schemeClr val="tx1"/>
                </a:solidFill>
                <a:latin typeface="Times New Roman" pitchFamily="18" charset="0"/>
                <a:cs typeface="Times New Roman" pitchFamily="18" charset="0"/>
              </a:rPr>
              <a:t>2. </a:t>
            </a:r>
            <a:r>
              <a:rPr lang="ru-RU" altLang="en-US" sz="2800" b="1" smtClean="0">
                <a:solidFill>
                  <a:schemeClr val="tx1"/>
                </a:solidFill>
                <a:latin typeface="Times New Roman" pitchFamily="18" charset="0"/>
                <a:cs typeface="Times New Roman" pitchFamily="18" charset="0"/>
              </a:rPr>
              <a:t>Лесной мюлль.</a:t>
            </a:r>
            <a:r>
              <a:rPr lang="ru-RU" altLang="en-US" sz="2800" smtClean="0">
                <a:solidFill>
                  <a:schemeClr val="tx1"/>
                </a:solidFill>
                <a:latin typeface="Times New Roman" pitchFamily="18" charset="0"/>
                <a:cs typeface="Times New Roman" pitchFamily="18" charset="0"/>
              </a:rPr>
              <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тип гумуса называется лесным, потому что он наиболее характерен для лиственного леса, хотя иногда образуется и не под лесом.</a:t>
            </a:r>
            <a:br>
              <a:rPr lang="ru-RU" altLang="en-US" sz="2800" smtClean="0">
                <a:solidFill>
                  <a:schemeClr val="tx1"/>
                </a:solidFill>
                <a:latin typeface="Times New Roman" pitchFamily="18" charset="0"/>
                <a:cs typeface="Times New Roman" pitchFamily="18" charset="0"/>
              </a:rPr>
            </a:br>
            <a:r>
              <a:rPr lang="ru-RU" altLang="en-US" sz="2800" b="1" smtClean="0">
                <a:solidFill>
                  <a:schemeClr val="tx1"/>
                </a:solidFill>
                <a:latin typeface="Times New Roman" pitchFamily="18" charset="0"/>
                <a:cs typeface="Times New Roman" pitchFamily="18" charset="0"/>
              </a:rPr>
              <a:t>Лесной мюлль </a:t>
            </a:r>
            <a:r>
              <a:rPr lang="ru-RU" altLang="en-US" sz="2800" smtClean="0">
                <a:solidFill>
                  <a:schemeClr val="tx1"/>
                </a:solidFill>
                <a:latin typeface="Times New Roman" pitchFamily="18" charset="0"/>
                <a:cs typeface="Times New Roman" pitchFamily="18" charset="0"/>
              </a:rPr>
              <a:t>обнаруживает те же общие морфологические свойства, что и </a:t>
            </a:r>
            <a:r>
              <a:rPr lang="ru-RU" altLang="en-US" sz="2800" b="1" smtClean="0">
                <a:solidFill>
                  <a:schemeClr val="tx1"/>
                </a:solidFill>
                <a:latin typeface="Times New Roman" pitchFamily="18" charset="0"/>
                <a:cs typeface="Times New Roman" pitchFamily="18" charset="0"/>
              </a:rPr>
              <a:t>кальциевый</a:t>
            </a:r>
            <a:r>
              <a:rPr lang="ru-RU" altLang="en-US" sz="2800" smtClean="0">
                <a:solidFill>
                  <a:schemeClr val="tx1"/>
                </a:solidFill>
                <a:latin typeface="Times New Roman" pitchFamily="18" charset="0"/>
                <a:cs typeface="Times New Roman" pitchFamily="18" charset="0"/>
              </a:rPr>
              <a:t>, отличаясь от него более слабой насыщенностью (50-60</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 для </a:t>
            </a:r>
            <a:r>
              <a:rPr lang="ru-RU" altLang="en-US" sz="2800" b="1" i="1" smtClean="0">
                <a:solidFill>
                  <a:schemeClr val="tx1"/>
                </a:solidFill>
                <a:latin typeface="Times New Roman" pitchFamily="18" charset="0"/>
                <a:cs typeface="Times New Roman" pitchFamily="18" charset="0"/>
              </a:rPr>
              <a:t>мезотрофного мюлля</a:t>
            </a:r>
            <a:r>
              <a:rPr lang="ru-RU" altLang="en-US" sz="2800" smtClean="0">
                <a:solidFill>
                  <a:schemeClr val="tx1"/>
                </a:solidFill>
                <a:latin typeface="Times New Roman" pitchFamily="18" charset="0"/>
                <a:cs typeface="Times New Roman" pitchFamily="18" charset="0"/>
              </a:rPr>
              <a:t>), значением рН около 5,5, менее сильной гумификацией с почти исключительным преобладанием бурых гуминовых кислот; 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в нем колеблется от 10 до 20; микроструктура состоит из агрегатов от 100</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мк до 1</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мм и часто образована зернами размером более 1</a:t>
            </a:r>
            <a:r>
              <a:rPr lang="ru-RU" altLang="en-US" sz="2800" i="1"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мм</a:t>
            </a:r>
            <a:r>
              <a:rPr lang="ru-RU" altLang="en-US" sz="2800" i="1" smtClean="0">
                <a:solidFill>
                  <a:schemeClr val="tx1"/>
                </a:solidFill>
                <a:latin typeface="Times New Roman" pitchFamily="18" charset="0"/>
                <a:cs typeface="Times New Roman" pitchFamily="18" charset="0"/>
              </a:rPr>
              <a:t>.</a:t>
            </a:r>
            <a:endParaRPr lang="ru-RU" altLang="en-US" sz="2800" smtClean="0">
              <a:solidFill>
                <a:schemeClr val="tx1"/>
              </a:solidFill>
              <a:latin typeface="Times New Roman" pitchFamily="18" charset="0"/>
              <a:cs typeface="Times New Roman" pitchFamily="18" charset="0"/>
            </a:endParaRPr>
          </a:p>
        </p:txBody>
      </p:sp>
      <p:sp>
        <p:nvSpPr>
          <p:cNvPr id="83971" name="Номер слайда 1"/>
          <p:cNvSpPr>
            <a:spLocks noGrp="1"/>
          </p:cNvSpPr>
          <p:nvPr>
            <p:ph type="sldNum" sz="quarter" idx="12"/>
          </p:nvPr>
        </p:nvSpPr>
        <p:spPr>
          <a:noFill/>
          <a:ln>
            <a:miter lim="800000"/>
            <a:headEnd/>
            <a:tailEnd/>
          </a:ln>
        </p:spPr>
        <p:txBody>
          <a:bodyPr/>
          <a:lstStyle/>
          <a:p>
            <a:fld id="{17DDF64C-B860-40EE-8A66-7A555240D49B}" type="slidenum">
              <a:rPr lang="ru-RU" altLang="en-US" smtClean="0"/>
              <a:pPr/>
              <a:t>80</a:t>
            </a:fld>
            <a:endParaRPr lang="ru-RU" altLang="en-US" smtClean="0"/>
          </a:p>
        </p:txBody>
      </p:sp>
    </p:spTree>
  </p:cSld>
  <p:clrMapOvr>
    <a:masterClrMapping/>
  </p:clrMapOvr>
  <p:transition>
    <p:zoom/>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68313" y="188913"/>
            <a:ext cx="8496300" cy="6335712"/>
          </a:xfrm>
          <a:solidFill>
            <a:srgbClr val="FFFFFF"/>
          </a:solidFill>
        </p:spPr>
        <p:txBody>
          <a:bodyPr/>
          <a:lstStyle/>
          <a:p>
            <a:pPr>
              <a:lnSpc>
                <a:spcPct val="110000"/>
              </a:lnSpc>
            </a:pPr>
            <a:r>
              <a:rPr lang="ru-RU" altLang="en-US" sz="2800" b="1" smtClean="0">
                <a:solidFill>
                  <a:schemeClr val="tx1"/>
                </a:solidFill>
                <a:latin typeface="Times New Roman" pitchFamily="18" charset="0"/>
                <a:cs typeface="Times New Roman" pitchFamily="18" charset="0"/>
              </a:rPr>
              <a:t>Эутрофный мюлль.</a:t>
            </a:r>
            <a:br>
              <a:rPr lang="ru-RU" altLang="en-US" sz="2800" b="1"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 мощный горизонт, содержащий много органического вещества, хорошо оструктуренный; он значительно насыщен основаниями, хотя </a:t>
            </a:r>
            <a:r>
              <a:rPr lang="en-US" altLang="en-US" sz="2800" i="1" smtClean="0">
                <a:solidFill>
                  <a:schemeClr val="tx1"/>
                </a:solidFill>
                <a:latin typeface="Times New Roman" pitchFamily="18" charset="0"/>
              </a:rPr>
              <a:t>V – </a:t>
            </a:r>
            <a:r>
              <a:rPr lang="ru-RU" altLang="en-US" sz="2800" smtClean="0">
                <a:solidFill>
                  <a:schemeClr val="tx1"/>
                </a:solidFill>
                <a:latin typeface="Times New Roman" pitchFamily="18" charset="0"/>
                <a:cs typeface="Times New Roman" pitchFamily="18" charset="0"/>
              </a:rPr>
              <a:t>среднее, что объясняется повышенной величиной</a:t>
            </a:r>
            <a:r>
              <a:rPr lang="ru-RU" altLang="en-US" sz="2800" i="1" smtClean="0">
                <a:solidFill>
                  <a:schemeClr val="tx1"/>
                </a:solidFill>
                <a:latin typeface="Times New Roman" pitchFamily="18" charset="0"/>
                <a:cs typeface="Times New Roman" pitchFamily="18" charset="0"/>
              </a:rPr>
              <a:t> ЕКО.</a:t>
            </a:r>
            <a:br>
              <a:rPr lang="ru-RU" altLang="en-US" sz="2800" i="1"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подтип гумуса является кислым (рН = 5,5).</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Он образуется в специфических условиях климата и местоположения, встречаясь в континентальном климате, где гумификации благоприятствуют резкие микроклиматические колебания, на коллювии (даже на породах, бедных основаниями), где </a:t>
            </a:r>
            <a:r>
              <a:rPr lang="ru-RU" altLang="en-US" sz="2800" b="1" smtClean="0">
                <a:solidFill>
                  <a:schemeClr val="tx1"/>
                </a:solidFill>
                <a:latin typeface="Times New Roman" pitchFamily="18" charset="0"/>
                <a:cs typeface="Times New Roman" pitchFamily="18" charset="0"/>
              </a:rPr>
              <a:t>мюлль</a:t>
            </a:r>
            <a:r>
              <a:rPr lang="ru-RU" altLang="en-US" sz="2800" smtClean="0">
                <a:solidFill>
                  <a:schemeClr val="tx1"/>
                </a:solidFill>
                <a:latin typeface="Times New Roman" pitchFamily="18" charset="0"/>
                <a:cs typeface="Times New Roman" pitchFamily="18" charset="0"/>
              </a:rPr>
              <a:t> хорошо аэрируется, в горных условиях на основных породах (меланизированные почвы на базальтах).</a:t>
            </a:r>
            <a:endParaRPr lang="en-US" altLang="en-US" sz="2800" smtClean="0">
              <a:solidFill>
                <a:schemeClr val="tx1"/>
              </a:solidFill>
              <a:latin typeface="Times New Roman" pitchFamily="18" charset="0"/>
              <a:cs typeface="Times New Roman" pitchFamily="18" charset="0"/>
            </a:endParaRPr>
          </a:p>
        </p:txBody>
      </p:sp>
      <p:sp>
        <p:nvSpPr>
          <p:cNvPr id="84995" name="Номер слайда 1"/>
          <p:cNvSpPr>
            <a:spLocks noGrp="1"/>
          </p:cNvSpPr>
          <p:nvPr>
            <p:ph type="sldNum" sz="quarter" idx="12"/>
          </p:nvPr>
        </p:nvSpPr>
        <p:spPr>
          <a:noFill/>
          <a:ln>
            <a:miter lim="800000"/>
            <a:headEnd/>
            <a:tailEnd/>
          </a:ln>
        </p:spPr>
        <p:txBody>
          <a:bodyPr/>
          <a:lstStyle/>
          <a:p>
            <a:fld id="{4D47C7B2-BC7E-4A3B-A651-955668C341E7}" type="slidenum">
              <a:rPr lang="ru-RU" altLang="en-US" smtClean="0"/>
              <a:pPr/>
              <a:t>81</a:t>
            </a:fld>
            <a:endParaRPr lang="ru-RU" altLang="en-US" smtClean="0"/>
          </a:p>
        </p:txBody>
      </p:sp>
    </p:spTree>
  </p:cSld>
  <p:clrMapOvr>
    <a:masterClrMapping/>
  </p:clrMapOvr>
  <p:transition>
    <p:zoom/>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68313" y="188913"/>
            <a:ext cx="8424862" cy="6048375"/>
          </a:xfrm>
          <a:solidFill>
            <a:srgbClr val="FFFFFF"/>
          </a:solidFill>
        </p:spPr>
        <p:txBody>
          <a:bodyPr/>
          <a:lstStyle/>
          <a:p>
            <a:pPr>
              <a:lnSpc>
                <a:spcPct val="113000"/>
              </a:lnSpc>
            </a:pPr>
            <a:r>
              <a:rPr lang="ru-RU" altLang="en-US" sz="2800" b="1" smtClean="0">
                <a:solidFill>
                  <a:schemeClr val="tx1"/>
                </a:solidFill>
                <a:latin typeface="Times New Roman" pitchFamily="18" charset="0"/>
                <a:cs typeface="Times New Roman" pitchFamily="18" charset="0"/>
              </a:rPr>
              <a:t>Криптомюлль.</a:t>
            </a:r>
            <a:r>
              <a:rPr lang="ru-RU" altLang="en-US" sz="2800" smtClean="0">
                <a:solidFill>
                  <a:schemeClr val="tx1"/>
                </a:solidFill>
                <a:latin typeface="Times New Roman" pitchFamily="18" charset="0"/>
                <a:cs typeface="Times New Roman" pitchFamily="18" charset="0"/>
              </a:rPr>
              <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Гумусовый горизонт, быстро минерализующийся, маломощный и бледно окрашенный, что связано с очень слабой гумификацией, объясняющейся незначительными колебаниями микроклимата.</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Подобный подтип гумуса часто наблюдается в постоянно влажном атлантическом климате; он характерен также для некоторых теплых и влажных климатических условий: отсутствие полимеризации растворимых продуктов гумусообразования связано с отсутствием сухого сезона (Юго-Запад США).</a:t>
            </a:r>
            <a:endParaRPr lang="en-US" altLang="en-US" sz="2800" smtClean="0">
              <a:solidFill>
                <a:schemeClr val="tx1"/>
              </a:solidFill>
              <a:latin typeface="Times New Roman" pitchFamily="18" charset="0"/>
              <a:cs typeface="Times New Roman" pitchFamily="18" charset="0"/>
            </a:endParaRPr>
          </a:p>
        </p:txBody>
      </p:sp>
      <p:sp>
        <p:nvSpPr>
          <p:cNvPr id="86019" name="Номер слайда 1"/>
          <p:cNvSpPr>
            <a:spLocks noGrp="1"/>
          </p:cNvSpPr>
          <p:nvPr>
            <p:ph type="sldNum" sz="quarter" idx="12"/>
          </p:nvPr>
        </p:nvSpPr>
        <p:spPr>
          <a:noFill/>
          <a:ln>
            <a:miter lim="800000"/>
            <a:headEnd/>
            <a:tailEnd/>
          </a:ln>
        </p:spPr>
        <p:txBody>
          <a:bodyPr/>
          <a:lstStyle/>
          <a:p>
            <a:fld id="{5BF61F70-1680-4E8A-81E1-63F64F1039B6}" type="slidenum">
              <a:rPr lang="ru-RU" altLang="en-US" smtClean="0"/>
              <a:pPr/>
              <a:t>82</a:t>
            </a:fld>
            <a:endParaRPr lang="ru-RU" altLang="en-US" smtClean="0"/>
          </a:p>
        </p:txBody>
      </p:sp>
    </p:spTree>
  </p:cSld>
  <p:clrMapOvr>
    <a:masterClrMapping/>
  </p:clrMapOvr>
  <p:transition>
    <p:zoom/>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68313" y="0"/>
            <a:ext cx="8351837" cy="6524625"/>
          </a:xfrm>
          <a:solidFill>
            <a:srgbClr val="FFFFFF"/>
          </a:solidFill>
        </p:spPr>
        <p:txBody>
          <a:bodyPr/>
          <a:lstStyle/>
          <a:p>
            <a:pPr>
              <a:lnSpc>
                <a:spcPct val="105000"/>
              </a:lnSpc>
            </a:pPr>
            <a:r>
              <a:rPr lang="ru-RU" altLang="en-US" sz="2800" b="1" smtClean="0">
                <a:solidFill>
                  <a:schemeClr val="tx1"/>
                </a:solidFill>
                <a:latin typeface="Times New Roman" pitchFamily="18" charset="0"/>
                <a:cs typeface="Times New Roman" pitchFamily="18" charset="0"/>
              </a:rPr>
              <a:t>Олиготрофный</a:t>
            </a:r>
            <a:r>
              <a:rPr lang="ru-RU" altLang="en-US" sz="2800" smtClean="0">
                <a:solidFill>
                  <a:schemeClr val="tx1"/>
                </a:solidFill>
                <a:latin typeface="Times New Roman" pitchFamily="18" charset="0"/>
                <a:cs typeface="Times New Roman" pitchFamily="18" charset="0"/>
              </a:rPr>
              <a:t>, или </a:t>
            </a:r>
            <a:r>
              <a:rPr lang="ru-RU" altLang="en-US" sz="2800" b="1" smtClean="0">
                <a:solidFill>
                  <a:schemeClr val="tx1"/>
                </a:solidFill>
                <a:latin typeface="Times New Roman" pitchFamily="18" charset="0"/>
                <a:cs typeface="Times New Roman" pitchFamily="18" charset="0"/>
              </a:rPr>
              <a:t>кислый мюлль</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 очень кислый гумус (рН = 4,5), часто плохо оструктуренный (в этом случае он развивается в сторону </a:t>
            </a:r>
            <a:r>
              <a:rPr lang="ru-RU" altLang="en-US" sz="2800" b="1" i="1" smtClean="0">
                <a:solidFill>
                  <a:schemeClr val="tx1"/>
                </a:solidFill>
                <a:latin typeface="Times New Roman" pitchFamily="18" charset="0"/>
                <a:cs typeface="Times New Roman" pitchFamily="18" charset="0"/>
              </a:rPr>
              <a:t>модера</a:t>
            </a:r>
            <a:r>
              <a:rPr lang="ru-RU" altLang="en-US" sz="2800" smtClean="0">
                <a:solidFill>
                  <a:schemeClr val="tx1"/>
                </a:solidFill>
                <a:latin typeface="Times New Roman" pitchFamily="18" charset="0"/>
                <a:cs typeface="Times New Roman" pitchFamily="18" charset="0"/>
              </a:rPr>
              <a:t> (</a:t>
            </a:r>
            <a:r>
              <a:rPr lang="ru-RU" altLang="en-US" sz="2800" b="1" i="1" smtClean="0">
                <a:solidFill>
                  <a:schemeClr val="tx1"/>
                </a:solidFill>
                <a:latin typeface="Times New Roman" pitchFamily="18" charset="0"/>
                <a:cs typeface="Times New Roman" pitchFamily="18" charset="0"/>
              </a:rPr>
              <a:t>мюлль-модер</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Он характерен для высокобонитетных лесов, произрастающих на бедных основаниями породах. Флокулированный глинисто-гумусовый комплекс находится в предельных условиях своего существования;</a:t>
            </a:r>
            <a:r>
              <a:rPr lang="ru-RU" altLang="en-US" sz="2800" i="1" smtClean="0">
                <a:solidFill>
                  <a:schemeClr val="tx1"/>
                </a:solidFill>
                <a:latin typeface="Times New Roman" pitchFamily="18" charset="0"/>
                <a:cs typeface="Times New Roman" pitchFamily="18" charset="0"/>
              </a:rPr>
              <a:t> </a:t>
            </a:r>
            <a:r>
              <a:rPr lang="en-US" altLang="en-US" sz="2800" i="1" smtClean="0">
                <a:solidFill>
                  <a:schemeClr val="tx1"/>
                </a:solidFill>
                <a:latin typeface="Times New Roman" pitchFamily="18" charset="0"/>
                <a:cs typeface="Times New Roman" pitchFamily="18" charset="0"/>
              </a:rPr>
              <a:t>V –</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очень низкое </a:t>
            </a:r>
            <a:r>
              <a:rPr lang="en-US" altLang="en-US" sz="2800" i="1" smtClean="0">
                <a:solidFill>
                  <a:schemeClr val="tx1"/>
                </a:solidFill>
                <a:latin typeface="Times New Roman" pitchFamily="18" charset="0"/>
                <a:cs typeface="Times New Roman" pitchFamily="18" charset="0"/>
              </a:rPr>
              <a:t>–</a:t>
            </a:r>
            <a:r>
              <a:rPr lang="ru-RU" altLang="en-US" sz="2800" smtClean="0">
                <a:solidFill>
                  <a:schemeClr val="tx1"/>
                </a:solidFill>
                <a:latin typeface="Times New Roman" pitchFamily="18" charset="0"/>
                <a:cs typeface="Times New Roman" pitchFamily="18" charset="0"/>
              </a:rPr>
              <a:t>15</a:t>
            </a:r>
            <a:r>
              <a:rPr lang="en-US" altLang="en-US" sz="2800" smtClean="0">
                <a:solidFill>
                  <a:schemeClr val="tx1"/>
                </a:solidFill>
                <a:latin typeface="Times New Roman" pitchFamily="18" charset="0"/>
                <a:cs typeface="Times New Roman" pitchFamily="18" charset="0"/>
              </a:rPr>
              <a:t>-</a:t>
            </a:r>
            <a:r>
              <a:rPr lang="ru-RU" altLang="en-US" sz="2800" smtClean="0">
                <a:solidFill>
                  <a:schemeClr val="tx1"/>
                </a:solidFill>
                <a:latin typeface="Times New Roman" pitchFamily="18" charset="0"/>
                <a:cs typeface="Times New Roman" pitchFamily="18" charset="0"/>
              </a:rPr>
              <a:t>25 %, вследствие этого гумификация слабая, за исключением горных условий, где наблюдаются значительные микроклиматические колебания, в определенной степени компенсирующие недостаток оснований.</a:t>
            </a:r>
            <a:endParaRPr lang="en-US" altLang="en-US" sz="2800" smtClean="0">
              <a:solidFill>
                <a:schemeClr val="tx1"/>
              </a:solidFill>
              <a:latin typeface="Times New Roman" pitchFamily="18" charset="0"/>
              <a:cs typeface="Times New Roman" pitchFamily="18" charset="0"/>
            </a:endParaRPr>
          </a:p>
        </p:txBody>
      </p:sp>
      <p:sp>
        <p:nvSpPr>
          <p:cNvPr id="87043" name="Номер слайда 1"/>
          <p:cNvSpPr>
            <a:spLocks noGrp="1"/>
          </p:cNvSpPr>
          <p:nvPr>
            <p:ph type="sldNum" sz="quarter" idx="12"/>
          </p:nvPr>
        </p:nvSpPr>
        <p:spPr>
          <a:noFill/>
          <a:ln>
            <a:miter lim="800000"/>
            <a:headEnd/>
            <a:tailEnd/>
          </a:ln>
        </p:spPr>
        <p:txBody>
          <a:bodyPr/>
          <a:lstStyle/>
          <a:p>
            <a:fld id="{B4F30ECB-ACB7-4944-89CD-06460A8BF940}" type="slidenum">
              <a:rPr lang="ru-RU" altLang="en-US" smtClean="0"/>
              <a:pPr/>
              <a:t>83</a:t>
            </a:fld>
            <a:endParaRPr lang="ru-RU" altLang="en-US" smtClean="0"/>
          </a:p>
        </p:txBody>
      </p:sp>
    </p:spTree>
  </p:cSld>
  <p:clrMapOvr>
    <a:masterClrMapping/>
  </p:clrMapOvr>
  <p:transition>
    <p:zoom/>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68313" y="0"/>
            <a:ext cx="8424862" cy="6597650"/>
          </a:xfrm>
          <a:solidFill>
            <a:srgbClr val="FFFFFF"/>
          </a:solidFill>
        </p:spPr>
        <p:txBody>
          <a:bodyPr/>
          <a:lstStyle/>
          <a:p>
            <a:r>
              <a:rPr lang="ru-RU" altLang="en-US" sz="2800" b="1" smtClean="0">
                <a:solidFill>
                  <a:schemeClr val="tx1"/>
                </a:solidFill>
                <a:latin typeface="Times New Roman" pitchFamily="18" charset="0"/>
                <a:cs typeface="Times New Roman" pitchFamily="18" charset="0"/>
              </a:rPr>
              <a:t>Гидромюлль.</a:t>
            </a:r>
            <a:r>
              <a:rPr lang="ru-RU" altLang="en-US" sz="2800" smtClean="0">
                <a:solidFill>
                  <a:schemeClr val="tx1"/>
                </a:solidFill>
                <a:latin typeface="Times New Roman" pitchFamily="18" charset="0"/>
                <a:cs typeface="Times New Roman" pitchFamily="18" charset="0"/>
              </a:rPr>
              <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подтип гумуса формируется в зоне капиллярной каймы (над уровнем грунтовой воды). Достаточная аэрация благоприятствует активной биологической деятельности. В некоторые сухие периоды (при опускании уровня грунтовых вод) может развиться процесс гумификации: образуется мощный горизонт </a:t>
            </a:r>
            <a:r>
              <a:rPr lang="en-US" altLang="en-US" sz="2800" smtClean="0">
                <a:solidFill>
                  <a:schemeClr val="tx1"/>
                </a:solidFill>
                <a:latin typeface="Times New Roman" pitchFamily="18" charset="0"/>
                <a:cs typeface="Times New Roman" pitchFamily="18" charset="0"/>
              </a:rPr>
              <a:t>A</a:t>
            </a:r>
            <a:r>
              <a:rPr lang="en-US" altLang="en-US" sz="2800" baseline="-25000" smtClean="0">
                <a:solidFill>
                  <a:schemeClr val="tx1"/>
                </a:solidFill>
                <a:latin typeface="Times New Roman" pitchFamily="18" charset="0"/>
                <a:cs typeface="Times New Roman" pitchFamily="18" charset="0"/>
              </a:rPr>
              <a:t>1</a:t>
            </a:r>
            <a:r>
              <a:rPr lang="ru-RU" altLang="en-US" sz="2800" smtClean="0">
                <a:solidFill>
                  <a:schemeClr val="tx1"/>
                </a:solidFill>
                <a:latin typeface="Times New Roman" pitchFamily="18" charset="0"/>
                <a:cs typeface="Times New Roman" pitchFamily="18" charset="0"/>
              </a:rPr>
              <a:t>, очень гумусный, хорошо оструктуренный.</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При достаточно длительном иссушении характер гумификации сходен с гумификацией чернозёмов.</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При опускании уровня грунтовых вод гидромюлль эволюционирует в сторону чернозёмного гумуса.</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этом случае фаза насыщения водой и фаза пересыхания должны быть отчетливо разграничены во времени</a:t>
            </a:r>
            <a:r>
              <a:rPr lang="en-US" altLang="en-US" sz="2800" smtClean="0">
                <a:solidFill>
                  <a:schemeClr val="tx1"/>
                </a:solidFill>
                <a:latin typeface="Times New Roman" pitchFamily="18" charset="0"/>
                <a:cs typeface="Times New Roman" pitchFamily="18" charset="0"/>
              </a:rPr>
              <a:t>.</a:t>
            </a:r>
          </a:p>
        </p:txBody>
      </p:sp>
      <p:sp>
        <p:nvSpPr>
          <p:cNvPr id="88067" name="Номер слайда 1"/>
          <p:cNvSpPr>
            <a:spLocks noGrp="1"/>
          </p:cNvSpPr>
          <p:nvPr>
            <p:ph type="sldNum" sz="quarter" idx="12"/>
          </p:nvPr>
        </p:nvSpPr>
        <p:spPr>
          <a:noFill/>
          <a:ln>
            <a:miter lim="800000"/>
            <a:headEnd/>
            <a:tailEnd/>
          </a:ln>
        </p:spPr>
        <p:txBody>
          <a:bodyPr/>
          <a:lstStyle/>
          <a:p>
            <a:fld id="{A853E0D3-F16E-48E3-9495-DC14D4422A98}" type="slidenum">
              <a:rPr lang="ru-RU" altLang="en-US" smtClean="0"/>
              <a:pPr/>
              <a:t>84</a:t>
            </a:fld>
            <a:endParaRPr lang="ru-RU" altLang="en-US" smtClean="0"/>
          </a:p>
        </p:txBody>
      </p:sp>
    </p:spTree>
  </p:cSld>
  <p:clrMapOvr>
    <a:masterClrMapping/>
  </p:clrMapOvr>
  <p:transition>
    <p:zoom/>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68313" y="188913"/>
            <a:ext cx="8424862" cy="6335712"/>
          </a:xfrm>
          <a:solidFill>
            <a:srgbClr val="FFFFFF"/>
          </a:solidFill>
        </p:spPr>
        <p:txBody>
          <a:bodyPr/>
          <a:lstStyle/>
          <a:p>
            <a:pPr>
              <a:lnSpc>
                <a:spcPct val="113000"/>
              </a:lnSpc>
            </a:pPr>
            <a:r>
              <a:rPr lang="ru-RU" altLang="en-US" sz="2600" b="1" smtClean="0">
                <a:solidFill>
                  <a:schemeClr val="tx1"/>
                </a:solidFill>
                <a:latin typeface="Times New Roman" pitchFamily="18" charset="0"/>
                <a:cs typeface="Times New Roman" pitchFamily="18" charset="0"/>
              </a:rPr>
              <a:t>2. Гумус, образующийся в условиях аэрации.</a:t>
            </a:r>
            <a:r>
              <a:rPr lang="en-US" altLang="en-US" sz="2600" smtClean="0">
                <a:solidFill>
                  <a:schemeClr val="tx1"/>
                </a:solidFill>
                <a:latin typeface="Times New Roman" pitchFamily="18" charset="0"/>
                <a:cs typeface="Times New Roman" pitchFamily="18" charset="0"/>
              </a:rPr>
              <a:t/>
            </a:r>
            <a:br>
              <a:rPr lang="en-US" altLang="en-US" sz="2600" smtClean="0">
                <a:solidFill>
                  <a:schemeClr val="tx1"/>
                </a:solidFill>
                <a:latin typeface="Times New Roman" pitchFamily="18" charset="0"/>
                <a:cs typeface="Times New Roman" pitchFamily="18" charset="0"/>
              </a:rPr>
            </a:br>
            <a:r>
              <a:rPr lang="ru-RU" altLang="en-US" sz="2600" smtClean="0">
                <a:solidFill>
                  <a:schemeClr val="tx1"/>
                </a:solidFill>
                <a:latin typeface="Times New Roman" pitchFamily="18" charset="0"/>
                <a:cs typeface="Times New Roman" pitchFamily="18" charset="0"/>
              </a:rPr>
              <a:t>а) </a:t>
            </a:r>
            <a:r>
              <a:rPr lang="ru-RU" altLang="en-US" sz="2600" i="1" smtClean="0">
                <a:solidFill>
                  <a:schemeClr val="tx1"/>
                </a:solidFill>
                <a:latin typeface="Times New Roman" pitchFamily="18" charset="0"/>
                <a:cs typeface="Times New Roman" pitchFamily="18" charset="0"/>
              </a:rPr>
              <a:t>Морфология и степень смешения с минеральным веществом</a:t>
            </a:r>
            <a:r>
              <a:rPr lang="ru-RU" altLang="en-US" sz="2600" smtClean="0">
                <a:solidFill>
                  <a:schemeClr val="tx1"/>
                </a:solidFill>
                <a:latin typeface="Times New Roman" pitchFamily="18" charset="0"/>
                <a:cs typeface="Times New Roman" pitchFamily="18" charset="0"/>
              </a:rPr>
              <a:t>:</a:t>
            </a:r>
            <a:r>
              <a:rPr lang="en-US" altLang="en-US" sz="2600" smtClean="0">
                <a:solidFill>
                  <a:schemeClr val="tx1"/>
                </a:solidFill>
                <a:latin typeface="Times New Roman" pitchFamily="18" charset="0"/>
                <a:cs typeface="Times New Roman" pitchFamily="18" charset="0"/>
              </a:rPr>
              <a:t/>
            </a:r>
            <a:br>
              <a:rPr lang="en-US" altLang="en-US" sz="2600" smtClean="0">
                <a:solidFill>
                  <a:schemeClr val="tx1"/>
                </a:solidFill>
                <a:latin typeface="Times New Roman" pitchFamily="18" charset="0"/>
                <a:cs typeface="Times New Roman" pitchFamily="18" charset="0"/>
              </a:rPr>
            </a:br>
            <a:r>
              <a:rPr lang="ru-RU" altLang="en-US" sz="2600" b="1" smtClean="0">
                <a:solidFill>
                  <a:schemeClr val="tx1"/>
                </a:solidFill>
                <a:latin typeface="Times New Roman" pitchFamily="18" charset="0"/>
                <a:cs typeface="Times New Roman" pitchFamily="18" charset="0"/>
              </a:rPr>
              <a:t>Торф</a:t>
            </a:r>
            <a:r>
              <a:rPr lang="ru-RU" altLang="en-US" sz="2600" smtClean="0">
                <a:solidFill>
                  <a:schemeClr val="tx1"/>
                </a:solidFill>
                <a:latin typeface="Times New Roman" pitchFamily="18" charset="0"/>
                <a:cs typeface="Times New Roman" pitchFamily="18" charset="0"/>
              </a:rPr>
              <a:t> – ничтожное или слабое включение органической части в минеральную; волокнистая структура.</a:t>
            </a:r>
            <a:r>
              <a:rPr lang="en-US" altLang="en-US" sz="2600" smtClean="0">
                <a:solidFill>
                  <a:schemeClr val="tx1"/>
                </a:solidFill>
                <a:latin typeface="Times New Roman" pitchFamily="18" charset="0"/>
                <a:cs typeface="Times New Roman" pitchFamily="18" charset="0"/>
              </a:rPr>
              <a:t/>
            </a:r>
            <a:br>
              <a:rPr lang="en-US" altLang="en-US" sz="2600" smtClean="0">
                <a:solidFill>
                  <a:schemeClr val="tx1"/>
                </a:solidFill>
                <a:latin typeface="Times New Roman" pitchFamily="18" charset="0"/>
                <a:cs typeface="Times New Roman" pitchFamily="18" charset="0"/>
              </a:rPr>
            </a:br>
            <a:r>
              <a:rPr lang="ru-RU" altLang="en-US" sz="2600" b="1" smtClean="0">
                <a:solidFill>
                  <a:schemeClr val="tx1"/>
                </a:solidFill>
                <a:latin typeface="Times New Roman" pitchFamily="18" charset="0"/>
                <a:cs typeface="Times New Roman" pitchFamily="18" charset="0"/>
              </a:rPr>
              <a:t>Анмоор</a:t>
            </a:r>
            <a:r>
              <a:rPr lang="ru-RU" altLang="en-US" sz="2600" smtClean="0">
                <a:solidFill>
                  <a:schemeClr val="tx1"/>
                </a:solidFill>
                <a:latin typeface="Times New Roman" pitchFamily="18" charset="0"/>
                <a:cs typeface="Times New Roman" pitchFamily="18" charset="0"/>
              </a:rPr>
              <a:t> – если не сплошное, то по крайней мере заметное включение, ощущаемое до глубины 10-20 см; структура массивная.</a:t>
            </a:r>
            <a:br>
              <a:rPr lang="ru-RU" altLang="en-US" sz="2600" smtClean="0">
                <a:solidFill>
                  <a:schemeClr val="tx1"/>
                </a:solidFill>
                <a:latin typeface="Times New Roman" pitchFamily="18" charset="0"/>
                <a:cs typeface="Times New Roman" pitchFamily="18" charset="0"/>
              </a:rPr>
            </a:br>
            <a:r>
              <a:rPr lang="ru-RU" altLang="en-US" sz="2600" smtClean="0">
                <a:solidFill>
                  <a:schemeClr val="tx1"/>
                </a:solidFill>
                <a:latin typeface="Times New Roman" pitchFamily="18" charset="0"/>
                <a:cs typeface="Times New Roman" pitchFamily="18" charset="0"/>
              </a:rPr>
              <a:t>б) </a:t>
            </a:r>
            <a:r>
              <a:rPr lang="ru-RU" altLang="en-US" sz="2600" i="1" smtClean="0">
                <a:solidFill>
                  <a:schemeClr val="tx1"/>
                </a:solidFill>
                <a:latin typeface="Times New Roman" pitchFamily="18" charset="0"/>
                <a:cs typeface="Times New Roman" pitchFamily="18" charset="0"/>
              </a:rPr>
              <a:t>Биохимия:</a:t>
            </a:r>
            <a:r>
              <a:rPr lang="en-US" altLang="en-US" sz="2800" smtClean="0"/>
              <a:t/>
            </a:r>
            <a:br>
              <a:rPr lang="en-US" altLang="en-US" sz="2800" smtClean="0"/>
            </a:br>
            <a:r>
              <a:rPr lang="ru-RU" altLang="en-US" sz="2600" b="1" smtClean="0">
                <a:solidFill>
                  <a:schemeClr val="tx1"/>
                </a:solidFill>
                <a:latin typeface="Times New Roman" pitchFamily="18" charset="0"/>
                <a:cs typeface="Times New Roman" pitchFamily="18" charset="0"/>
              </a:rPr>
              <a:t>Торф</a:t>
            </a:r>
            <a:r>
              <a:rPr lang="ru-RU" altLang="en-US" sz="2600" smtClean="0">
                <a:solidFill>
                  <a:schemeClr val="tx1"/>
                </a:solidFill>
                <a:latin typeface="Times New Roman" pitchFamily="18" charset="0"/>
                <a:cs typeface="Times New Roman" pitchFamily="18" charset="0"/>
              </a:rPr>
              <a:t> – биохимическая трансформация очень слабая.</a:t>
            </a:r>
            <a:r>
              <a:rPr lang="en-US" altLang="en-US" sz="2600" smtClean="0">
                <a:solidFill>
                  <a:schemeClr val="tx1"/>
                </a:solidFill>
                <a:latin typeface="Times New Roman" pitchFamily="18" charset="0"/>
                <a:cs typeface="Times New Roman" pitchFamily="18" charset="0"/>
              </a:rPr>
              <a:t/>
            </a:r>
            <a:br>
              <a:rPr lang="en-US" altLang="en-US" sz="2600" smtClean="0">
                <a:solidFill>
                  <a:schemeClr val="tx1"/>
                </a:solidFill>
                <a:latin typeface="Times New Roman" pitchFamily="18" charset="0"/>
                <a:cs typeface="Times New Roman" pitchFamily="18" charset="0"/>
              </a:rPr>
            </a:br>
            <a:r>
              <a:rPr lang="ru-RU" altLang="en-US" sz="2600" b="1" smtClean="0">
                <a:solidFill>
                  <a:schemeClr val="tx1"/>
                </a:solidFill>
                <a:latin typeface="Times New Roman" pitchFamily="18" charset="0"/>
                <a:cs typeface="Times New Roman" pitchFamily="18" charset="0"/>
              </a:rPr>
              <a:t>Анмоор</a:t>
            </a:r>
            <a:r>
              <a:rPr lang="ru-RU" altLang="en-US" sz="2600" smtClean="0">
                <a:solidFill>
                  <a:schemeClr val="tx1"/>
                </a:solidFill>
                <a:latin typeface="Times New Roman" pitchFamily="18" charset="0"/>
                <a:cs typeface="Times New Roman" pitchFamily="18" charset="0"/>
              </a:rPr>
              <a:t> – биохимическая трансформация сильная, развивающаяся под влиянием перемежающегося воздействия аэробных и анаэробных организмов; гумификация интенсивная.</a:t>
            </a:r>
            <a:endParaRPr lang="en-US" altLang="en-US" sz="2600" smtClean="0">
              <a:solidFill>
                <a:schemeClr val="tx1"/>
              </a:solidFill>
              <a:latin typeface="Times New Roman" pitchFamily="18" charset="0"/>
              <a:cs typeface="Times New Roman" pitchFamily="18" charset="0"/>
            </a:endParaRPr>
          </a:p>
        </p:txBody>
      </p:sp>
      <p:sp>
        <p:nvSpPr>
          <p:cNvPr id="89091" name="Номер слайда 1"/>
          <p:cNvSpPr>
            <a:spLocks noGrp="1"/>
          </p:cNvSpPr>
          <p:nvPr>
            <p:ph type="sldNum" sz="quarter" idx="12"/>
          </p:nvPr>
        </p:nvSpPr>
        <p:spPr>
          <a:noFill/>
          <a:ln>
            <a:miter lim="800000"/>
            <a:headEnd/>
            <a:tailEnd/>
          </a:ln>
        </p:spPr>
        <p:txBody>
          <a:bodyPr/>
          <a:lstStyle/>
          <a:p>
            <a:fld id="{0D91B678-2812-4970-9264-10D3AC924729}" type="slidenum">
              <a:rPr lang="ru-RU" altLang="en-US" smtClean="0"/>
              <a:pPr/>
              <a:t>85</a:t>
            </a:fld>
            <a:endParaRPr lang="ru-RU" altLang="en-US" smtClean="0"/>
          </a:p>
        </p:txBody>
      </p:sp>
    </p:spTree>
  </p:cSld>
  <p:clrMapOvr>
    <a:masterClrMapping/>
  </p:clrMapOvr>
  <p:transition>
    <p:zo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68313" y="476250"/>
            <a:ext cx="8424862" cy="5976938"/>
          </a:xfrm>
          <a:solidFill>
            <a:srgbClr val="FFFFFF"/>
          </a:solidFill>
        </p:spPr>
        <p:txBody>
          <a:bodyPr/>
          <a:lstStyle/>
          <a:p>
            <a:pPr>
              <a:lnSpc>
                <a:spcPct val="113000"/>
              </a:lnSpc>
            </a:pPr>
            <a:r>
              <a:rPr lang="ru-RU" altLang="en-US" sz="3200" b="1" smtClean="0">
                <a:solidFill>
                  <a:schemeClr val="tx1"/>
                </a:solidFill>
                <a:latin typeface="Times New Roman" pitchFamily="18" charset="0"/>
                <a:cs typeface="Times New Roman" pitchFamily="18" charset="0"/>
              </a:rPr>
              <a:t>ТОРФ </a:t>
            </a:r>
            <a:r>
              <a:rPr lang="ru-RU" altLang="en-US" sz="2800" smtClean="0">
                <a:solidFill>
                  <a:schemeClr val="tx1"/>
                </a:solidFill>
                <a:latin typeface="Times New Roman" pitchFamily="18" charset="0"/>
                <a:cs typeface="Times New Roman" pitchFamily="18" charset="0"/>
              </a:rPr>
              <a:t>(нем. Torf, от арабск. </a:t>
            </a:r>
            <a:r>
              <a:rPr lang="en-US" altLang="en-US" sz="2800" i="1" smtClean="0">
                <a:solidFill>
                  <a:schemeClr val="tx1"/>
                </a:solidFill>
                <a:latin typeface="Times New Roman" pitchFamily="18" charset="0"/>
                <a:cs typeface="Times New Roman" pitchFamily="18" charset="0"/>
              </a:rPr>
              <a:t>t</a:t>
            </a:r>
            <a:r>
              <a:rPr lang="ru-RU" altLang="en-US" sz="2800" i="1" smtClean="0">
                <a:solidFill>
                  <a:schemeClr val="tx1"/>
                </a:solidFill>
                <a:latin typeface="Times New Roman" pitchFamily="18" charset="0"/>
                <a:cs typeface="Times New Roman" pitchFamily="18" charset="0"/>
              </a:rPr>
              <a:t>urap</a:t>
            </a:r>
            <a:r>
              <a:rPr lang="ru-RU" altLang="en-US" sz="2800" smtClean="0">
                <a:solidFill>
                  <a:schemeClr val="tx1"/>
                </a:solidFill>
                <a:latin typeface="Times New Roman" pitchFamily="18" charset="0"/>
                <a:cs typeface="Times New Roman" pitchFamily="18" charset="0"/>
              </a:rPr>
              <a:t> – земля) – 1)</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природное образование, которое представляет собой осадочную породу, состоящую из растительного волокна (остатков растений, сохранивших свою клеточную структуру), аморфного вещества – гумуса, минеральных веществ и воды (Тюремнов, 1962);</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2)</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органогенная порода, состоящая из растительных остатков, изменённых в процессе болотного почвообразования и погребения этих остатков под их нарастающей толщей в условиях </a:t>
            </a:r>
            <a:r>
              <a:rPr lang="ru-RU" altLang="en-US" sz="2800" b="1" i="1" smtClean="0">
                <a:solidFill>
                  <a:schemeClr val="tx1"/>
                </a:solidFill>
                <a:latin typeface="Times New Roman" pitchFamily="18" charset="0"/>
                <a:cs typeface="Times New Roman" pitchFamily="18" charset="0"/>
              </a:rPr>
              <a:t>анаэробиозиса</a:t>
            </a:r>
            <a:r>
              <a:rPr lang="ru-RU" altLang="en-US" sz="2800" smtClean="0">
                <a:solidFill>
                  <a:schemeClr val="tx1"/>
                </a:solidFill>
                <a:latin typeface="Times New Roman" pitchFamily="18" charset="0"/>
                <a:cs typeface="Times New Roman" pitchFamily="18" charset="0"/>
              </a:rPr>
              <a:t> (Толковый …, 1975);</a:t>
            </a:r>
            <a:endParaRPr lang="en-US" altLang="en-US" sz="2800" smtClean="0">
              <a:solidFill>
                <a:schemeClr val="tx1"/>
              </a:solidFill>
              <a:latin typeface="Times New Roman" pitchFamily="18" charset="0"/>
              <a:cs typeface="Times New Roman" pitchFamily="18" charset="0"/>
            </a:endParaRPr>
          </a:p>
        </p:txBody>
      </p:sp>
      <p:sp>
        <p:nvSpPr>
          <p:cNvPr id="90115" name="Номер слайда 1"/>
          <p:cNvSpPr>
            <a:spLocks noGrp="1"/>
          </p:cNvSpPr>
          <p:nvPr>
            <p:ph type="sldNum" sz="quarter" idx="12"/>
          </p:nvPr>
        </p:nvSpPr>
        <p:spPr>
          <a:noFill/>
          <a:ln>
            <a:miter lim="800000"/>
            <a:headEnd/>
            <a:tailEnd/>
          </a:ln>
        </p:spPr>
        <p:txBody>
          <a:bodyPr/>
          <a:lstStyle/>
          <a:p>
            <a:fld id="{F8D44E38-7CD7-414E-818A-51002E74A2B9}" type="slidenum">
              <a:rPr lang="ru-RU" altLang="en-US" smtClean="0"/>
              <a:pPr/>
              <a:t>86</a:t>
            </a:fld>
            <a:endParaRPr lang="ru-RU" altLang="en-US" smtClean="0"/>
          </a:p>
        </p:txBody>
      </p:sp>
    </p:spTree>
  </p:cSld>
  <p:clrMapOvr>
    <a:masterClrMapping/>
  </p:clrMapOvr>
  <p:transition>
    <p:zoom/>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68313" y="333375"/>
            <a:ext cx="8567737" cy="5327650"/>
          </a:xfrm>
          <a:solidFill>
            <a:srgbClr val="FFFFFF"/>
          </a:solidFill>
        </p:spPr>
        <p:txBody>
          <a:bodyPr/>
          <a:lstStyle/>
          <a:p>
            <a:pPr>
              <a:lnSpc>
                <a:spcPct val="113000"/>
              </a:lnSpc>
            </a:pPr>
            <a:r>
              <a:rPr lang="ru-RU" altLang="en-US" sz="2800" smtClean="0">
                <a:solidFill>
                  <a:schemeClr val="tx1"/>
                </a:solidFill>
                <a:latin typeface="Times New Roman" pitchFamily="18" charset="0"/>
                <a:cs typeface="Times New Roman" pitchFamily="18" charset="0"/>
              </a:rPr>
              <a:t>3)</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слой органического вещества, разложение и гумификация которого протекают очень медленно из-за слабой аэрации и постоянной насыщенности среды водой в течение всего года (Лозе, Матье, 1998).</a:t>
            </a:r>
            <a:r>
              <a:rPr lang="en-US" altLang="en-US" sz="2800" smtClean="0">
                <a:solidFill>
                  <a:schemeClr val="tx1"/>
                </a:solidFill>
                <a:latin typeface="Times New Roman" pitchFamily="18" charset="0"/>
                <a:cs typeface="Times New Roman" pitchFamily="18" charset="0"/>
              </a:rPr>
              <a:t/>
            </a:r>
            <a:br>
              <a:rPr lang="en-US"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Количественное соотношение форменных растительных остатков и продукта распада растений – гумуса торфа определяется интенсивностью торфообразовательного процесса, зависящей в основном от степени обводнённости торфообразующего слоя (Тюремнов, 1962).</a:t>
            </a:r>
            <a:endParaRPr lang="en-US" altLang="en-US" sz="2800" smtClean="0">
              <a:solidFill>
                <a:schemeClr val="tx1"/>
              </a:solidFill>
              <a:latin typeface="Times New Roman" pitchFamily="18" charset="0"/>
              <a:cs typeface="Times New Roman" pitchFamily="18" charset="0"/>
            </a:endParaRPr>
          </a:p>
        </p:txBody>
      </p:sp>
      <p:sp>
        <p:nvSpPr>
          <p:cNvPr id="91139" name="Номер слайда 1"/>
          <p:cNvSpPr>
            <a:spLocks noGrp="1"/>
          </p:cNvSpPr>
          <p:nvPr>
            <p:ph type="sldNum" sz="quarter" idx="12"/>
          </p:nvPr>
        </p:nvSpPr>
        <p:spPr>
          <a:noFill/>
          <a:ln>
            <a:miter lim="800000"/>
            <a:headEnd/>
            <a:tailEnd/>
          </a:ln>
        </p:spPr>
        <p:txBody>
          <a:bodyPr/>
          <a:lstStyle/>
          <a:p>
            <a:fld id="{98A2E2AB-D774-483C-80C9-714A36D66815}" type="slidenum">
              <a:rPr lang="ru-RU" altLang="en-US" smtClean="0"/>
              <a:pPr/>
              <a:t>87</a:t>
            </a:fld>
            <a:endParaRPr lang="ru-RU" altLang="en-US" smtClean="0"/>
          </a:p>
        </p:txBody>
      </p:sp>
    </p:spTree>
  </p:cSld>
  <p:clrMapOvr>
    <a:masterClrMapping/>
  </p:clrMapOvr>
  <p:transition>
    <p:zoom/>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68313" y="115888"/>
            <a:ext cx="8135937" cy="539750"/>
          </a:xfrm>
          <a:solidFill>
            <a:srgbClr val="FFFFFF"/>
          </a:solidFill>
        </p:spPr>
        <p:txBody>
          <a:bodyPr/>
          <a:lstStyle/>
          <a:p>
            <a:pPr algn="ctr">
              <a:lnSpc>
                <a:spcPct val="113000"/>
              </a:lnSpc>
            </a:pPr>
            <a:r>
              <a:rPr lang="ru-RU" altLang="en-US" sz="2800" smtClean="0">
                <a:solidFill>
                  <a:schemeClr val="tx1"/>
                </a:solidFill>
                <a:latin typeface="Times New Roman" pitchFamily="18" charset="0"/>
                <a:cs typeface="Times New Roman" pitchFamily="18" charset="0"/>
              </a:rPr>
              <a:t>Торф</a:t>
            </a:r>
            <a:endParaRPr lang="en-US" altLang="en-US" sz="2800" smtClean="0">
              <a:solidFill>
                <a:schemeClr val="tx1"/>
              </a:solidFill>
              <a:latin typeface="Times New Roman" pitchFamily="18" charset="0"/>
              <a:cs typeface="Times New Roman" pitchFamily="18" charset="0"/>
            </a:endParaRPr>
          </a:p>
        </p:txBody>
      </p:sp>
      <p:pic>
        <p:nvPicPr>
          <p:cNvPr id="92163" name="Picture 2" descr="http://upload.wikimedia.org/wikipedia/commons/b/b6/Torf.jpg"/>
          <p:cNvPicPr>
            <a:picLocks noChangeAspect="1" noChangeArrowheads="1"/>
          </p:cNvPicPr>
          <p:nvPr/>
        </p:nvPicPr>
        <p:blipFill>
          <a:blip r:embed="rId2"/>
          <a:srcRect/>
          <a:stretch>
            <a:fillRect/>
          </a:stretch>
        </p:blipFill>
        <p:spPr bwMode="auto">
          <a:xfrm>
            <a:off x="488950" y="655638"/>
            <a:ext cx="8115300" cy="6086475"/>
          </a:xfrm>
          <a:prstGeom prst="rect">
            <a:avLst/>
          </a:prstGeom>
          <a:noFill/>
          <a:ln w="9525">
            <a:noFill/>
            <a:miter lim="800000"/>
            <a:headEnd/>
            <a:tailEnd/>
          </a:ln>
        </p:spPr>
      </p:pic>
      <p:sp>
        <p:nvSpPr>
          <p:cNvPr id="92164" name="Номер слайда 1"/>
          <p:cNvSpPr>
            <a:spLocks noGrp="1"/>
          </p:cNvSpPr>
          <p:nvPr>
            <p:ph type="sldNum" sz="quarter" idx="12"/>
          </p:nvPr>
        </p:nvSpPr>
        <p:spPr>
          <a:noFill/>
          <a:ln>
            <a:miter lim="800000"/>
            <a:headEnd/>
            <a:tailEnd/>
          </a:ln>
        </p:spPr>
        <p:txBody>
          <a:bodyPr/>
          <a:lstStyle/>
          <a:p>
            <a:fld id="{881EDCD7-88B8-4432-89A5-3012AED75453}" type="slidenum">
              <a:rPr lang="ru-RU" altLang="en-US" smtClean="0"/>
              <a:pPr/>
              <a:t>88</a:t>
            </a:fld>
            <a:endParaRPr lang="ru-RU" altLang="en-US" smtClean="0"/>
          </a:p>
        </p:txBody>
      </p:sp>
    </p:spTree>
  </p:cSld>
  <p:clrMapOvr>
    <a:masterClrMapping/>
  </p:clrMapOvr>
  <p:transition>
    <p:zoom/>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sprzet-bud.pl/foto/TORF.jpg"/>
          <p:cNvPicPr>
            <a:picLocks noChangeAspect="1" noChangeArrowheads="1"/>
          </p:cNvPicPr>
          <p:nvPr/>
        </p:nvPicPr>
        <p:blipFill>
          <a:blip r:embed="rId2"/>
          <a:srcRect/>
          <a:stretch>
            <a:fillRect/>
          </a:stretch>
        </p:blipFill>
        <p:spPr bwMode="auto">
          <a:xfrm>
            <a:off x="533400" y="1044575"/>
            <a:ext cx="3743325" cy="3343275"/>
          </a:xfrm>
          <a:prstGeom prst="rect">
            <a:avLst/>
          </a:prstGeom>
          <a:noFill/>
          <a:ln w="9525">
            <a:noFill/>
            <a:miter lim="800000"/>
            <a:headEnd/>
            <a:tailEnd/>
          </a:ln>
        </p:spPr>
      </p:pic>
      <p:pic>
        <p:nvPicPr>
          <p:cNvPr id="93187" name="Picture 4" descr="OLYMPUS DIGITAL CAMERA"/>
          <p:cNvPicPr>
            <a:picLocks noChangeAspect="1" noChangeArrowheads="1"/>
          </p:cNvPicPr>
          <p:nvPr/>
        </p:nvPicPr>
        <p:blipFill>
          <a:blip r:embed="rId3"/>
          <a:srcRect/>
          <a:stretch>
            <a:fillRect/>
          </a:stretch>
        </p:blipFill>
        <p:spPr bwMode="auto">
          <a:xfrm>
            <a:off x="4264025" y="333375"/>
            <a:ext cx="4351338" cy="3248025"/>
          </a:xfrm>
          <a:prstGeom prst="rect">
            <a:avLst/>
          </a:prstGeom>
          <a:noFill/>
          <a:ln w="9525">
            <a:noFill/>
            <a:miter lim="800000"/>
            <a:headEnd/>
            <a:tailEnd/>
          </a:ln>
        </p:spPr>
      </p:pic>
      <p:pic>
        <p:nvPicPr>
          <p:cNvPr id="93188" name="Picture 6" descr="http://www.supersadovnik.ru/site_images/00000003/00030914.jpg"/>
          <p:cNvPicPr>
            <a:picLocks noChangeAspect="1" noChangeArrowheads="1"/>
          </p:cNvPicPr>
          <p:nvPr/>
        </p:nvPicPr>
        <p:blipFill>
          <a:blip r:embed="rId4"/>
          <a:srcRect/>
          <a:stretch>
            <a:fillRect/>
          </a:stretch>
        </p:blipFill>
        <p:spPr bwMode="auto">
          <a:xfrm>
            <a:off x="4562475" y="3794125"/>
            <a:ext cx="4067175" cy="2974975"/>
          </a:xfrm>
          <a:prstGeom prst="rect">
            <a:avLst/>
          </a:prstGeom>
          <a:noFill/>
          <a:ln w="9525">
            <a:noFill/>
            <a:miter lim="800000"/>
            <a:headEnd/>
            <a:tailEnd/>
          </a:ln>
        </p:spPr>
      </p:pic>
      <p:pic>
        <p:nvPicPr>
          <p:cNvPr id="93189" name="Picture 8" descr="http://upload.wikimedia.org/wikipedia/commons/thumb/1/12/OilShaleFossilsEstonia.jpg/220px-OilShaleFossilsEstonia.jpg"/>
          <p:cNvPicPr>
            <a:picLocks noChangeAspect="1" noChangeArrowheads="1"/>
          </p:cNvPicPr>
          <p:nvPr/>
        </p:nvPicPr>
        <p:blipFill>
          <a:blip r:embed="rId5"/>
          <a:srcRect/>
          <a:stretch>
            <a:fillRect/>
          </a:stretch>
        </p:blipFill>
        <p:spPr bwMode="auto">
          <a:xfrm>
            <a:off x="1403350" y="4460875"/>
            <a:ext cx="3024188" cy="2268538"/>
          </a:xfrm>
          <a:prstGeom prst="rect">
            <a:avLst/>
          </a:prstGeom>
          <a:noFill/>
          <a:ln w="9525">
            <a:noFill/>
            <a:miter lim="800000"/>
            <a:headEnd/>
            <a:tailEnd/>
          </a:ln>
        </p:spPr>
      </p:pic>
      <p:sp>
        <p:nvSpPr>
          <p:cNvPr id="93190" name="Rectangle 2"/>
          <p:cNvSpPr>
            <a:spLocks noGrp="1" noChangeArrowheads="1"/>
          </p:cNvSpPr>
          <p:nvPr>
            <p:ph type="title"/>
          </p:nvPr>
        </p:nvSpPr>
        <p:spPr>
          <a:xfrm>
            <a:off x="468313" y="115888"/>
            <a:ext cx="3752850" cy="792162"/>
          </a:xfrm>
          <a:solidFill>
            <a:srgbClr val="FFFFFF"/>
          </a:solidFill>
        </p:spPr>
        <p:txBody>
          <a:bodyPr/>
          <a:lstStyle/>
          <a:p>
            <a:pPr algn="ctr">
              <a:lnSpc>
                <a:spcPct val="113000"/>
              </a:lnSpc>
            </a:pPr>
            <a:r>
              <a:rPr lang="ru-RU" altLang="en-US" sz="2800" smtClean="0">
                <a:solidFill>
                  <a:schemeClr val="tx1"/>
                </a:solidFill>
                <a:latin typeface="Times New Roman" pitchFamily="18" charset="0"/>
                <a:cs typeface="Times New Roman" pitchFamily="18" charset="0"/>
              </a:rPr>
              <a:t>Торф</a:t>
            </a:r>
            <a:endParaRPr lang="en-US" altLang="en-US" sz="2800" smtClean="0">
              <a:solidFill>
                <a:schemeClr val="tx1"/>
              </a:solidFill>
              <a:latin typeface="Times New Roman" pitchFamily="18" charset="0"/>
              <a:cs typeface="Times New Roman" pitchFamily="18" charset="0"/>
            </a:endParaRPr>
          </a:p>
        </p:txBody>
      </p:sp>
      <p:sp>
        <p:nvSpPr>
          <p:cNvPr id="93191" name="Номер слайда 1"/>
          <p:cNvSpPr>
            <a:spLocks noGrp="1"/>
          </p:cNvSpPr>
          <p:nvPr>
            <p:ph type="sldNum" sz="quarter" idx="12"/>
          </p:nvPr>
        </p:nvSpPr>
        <p:spPr>
          <a:noFill/>
          <a:ln>
            <a:miter lim="800000"/>
            <a:headEnd/>
            <a:tailEnd/>
          </a:ln>
        </p:spPr>
        <p:txBody>
          <a:bodyPr/>
          <a:lstStyle/>
          <a:p>
            <a:fld id="{B551DE62-95CB-4C9F-9AB6-F675AEC89D6F}" type="slidenum">
              <a:rPr lang="ru-RU" altLang="en-US" smtClean="0"/>
              <a:pPr/>
              <a:t>89</a:t>
            </a:fld>
            <a:endParaRPr lang="ru-RU" altLang="en-US" smtClean="0"/>
          </a:p>
        </p:txBody>
      </p:sp>
    </p:spTree>
  </p:cSld>
  <p:clrMapOvr>
    <a:masterClrMapping/>
  </p:clrMapOvr>
  <p:transition>
    <p:zoom/>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68313" y="476250"/>
            <a:ext cx="8424862" cy="6192838"/>
          </a:xfrm>
          <a:solidFill>
            <a:srgbClr val="FFFFFF"/>
          </a:solidFill>
        </p:spPr>
        <p:txBody>
          <a:bodyPr/>
          <a:lstStyle/>
          <a:p>
            <a:pPr>
              <a:lnSpc>
                <a:spcPct val="120000"/>
              </a:lnSpc>
            </a:pPr>
            <a:r>
              <a:rPr lang="ru-RU" altLang="en-US" sz="2800" smtClean="0">
                <a:solidFill>
                  <a:schemeClr val="tx1"/>
                </a:solidFill>
                <a:latin typeface="Times New Roman" pitchFamily="18" charset="0"/>
                <a:cs typeface="Times New Roman" pitchFamily="18" charset="0"/>
              </a:rPr>
              <a:t>Торфяники образуются в плохо аэрируемой среде, насыщенной водой почти постоянно во все сезоны года. Лишь незначительное число организмов может существовать в таких условиях, поэтому разложение и гумификация органического вещества протекают медленно.</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Органическое вещество аккумулируется в мощные наслоения, которые постоянно бывают пропитанными водой и состоят главным образом из мало измененных остатков и промежуточных продуктов, а именно из лигнина, освобожденного при разложении целлюлозы.</a:t>
            </a:r>
            <a:endParaRPr lang="en-US" altLang="en-US" sz="2800" smtClean="0">
              <a:solidFill>
                <a:schemeClr val="tx1"/>
              </a:solidFill>
              <a:latin typeface="Times New Roman" pitchFamily="18" charset="0"/>
              <a:cs typeface="Times New Roman" pitchFamily="18" charset="0"/>
            </a:endParaRPr>
          </a:p>
        </p:txBody>
      </p:sp>
      <p:sp>
        <p:nvSpPr>
          <p:cNvPr id="94211" name="Номер слайда 1"/>
          <p:cNvSpPr>
            <a:spLocks noGrp="1"/>
          </p:cNvSpPr>
          <p:nvPr>
            <p:ph type="sldNum" sz="quarter" idx="12"/>
          </p:nvPr>
        </p:nvSpPr>
        <p:spPr>
          <a:noFill/>
          <a:ln>
            <a:miter lim="800000"/>
            <a:headEnd/>
            <a:tailEnd/>
          </a:ln>
        </p:spPr>
        <p:txBody>
          <a:bodyPr/>
          <a:lstStyle/>
          <a:p>
            <a:fld id="{F151CE11-F35F-4C9C-BEFA-48492E714A78}" type="slidenum">
              <a:rPr lang="ru-RU" altLang="en-US" smtClean="0"/>
              <a:pPr/>
              <a:t>90</a:t>
            </a:fld>
            <a:endParaRPr lang="ru-RU" altLang="en-US" smtClean="0"/>
          </a:p>
        </p:txBody>
      </p:sp>
    </p:spTree>
  </p:cSld>
  <p:clrMapOvr>
    <a:masterClrMapping/>
  </p:clrMapOvr>
  <p:transition>
    <p:zoom/>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539750" y="455613"/>
            <a:ext cx="8280400" cy="504825"/>
          </a:xfrm>
          <a:solidFill>
            <a:srgbClr val="FFFFFF"/>
          </a:solidFill>
        </p:spPr>
        <p:txBody>
          <a:bodyPr/>
          <a:lstStyle/>
          <a:p>
            <a:pPr algn="ctr">
              <a:lnSpc>
                <a:spcPct val="120000"/>
              </a:lnSpc>
            </a:pPr>
            <a:r>
              <a:rPr lang="ru-RU" altLang="en-US" sz="2800" smtClean="0">
                <a:solidFill>
                  <a:schemeClr val="tx1"/>
                </a:solidFill>
                <a:latin typeface="Times New Roman" pitchFamily="18" charset="0"/>
                <a:cs typeface="Times New Roman" pitchFamily="18" charset="0"/>
              </a:rPr>
              <a:t>Торфяник</a:t>
            </a:r>
            <a:endParaRPr lang="en-US" altLang="en-US" sz="2800" smtClean="0">
              <a:solidFill>
                <a:schemeClr val="tx1"/>
              </a:solidFill>
              <a:latin typeface="Times New Roman" pitchFamily="18" charset="0"/>
              <a:cs typeface="Times New Roman" pitchFamily="18" charset="0"/>
            </a:endParaRPr>
          </a:p>
        </p:txBody>
      </p:sp>
      <p:pic>
        <p:nvPicPr>
          <p:cNvPr id="95235" name="Picture 2" descr="https://encrypted-tbn3.gstatic.com/images?q=tbn:ANd9GcRVwsx5fEZiaTmuJGHsjkayO5TFABRmQKKGWPQPSF_0Uv-pDhTtmA"/>
          <p:cNvPicPr>
            <a:picLocks noChangeAspect="1" noChangeArrowheads="1"/>
          </p:cNvPicPr>
          <p:nvPr/>
        </p:nvPicPr>
        <p:blipFill>
          <a:blip r:embed="rId2"/>
          <a:srcRect/>
          <a:stretch>
            <a:fillRect/>
          </a:stretch>
        </p:blipFill>
        <p:spPr bwMode="auto">
          <a:xfrm>
            <a:off x="468313" y="877888"/>
            <a:ext cx="8351837" cy="5205412"/>
          </a:xfrm>
          <a:prstGeom prst="rect">
            <a:avLst/>
          </a:prstGeom>
          <a:noFill/>
          <a:ln w="9525">
            <a:noFill/>
            <a:miter lim="800000"/>
            <a:headEnd/>
            <a:tailEnd/>
          </a:ln>
        </p:spPr>
      </p:pic>
      <p:sp>
        <p:nvSpPr>
          <p:cNvPr id="95236" name="Номер слайда 1"/>
          <p:cNvSpPr>
            <a:spLocks noGrp="1"/>
          </p:cNvSpPr>
          <p:nvPr>
            <p:ph type="sldNum" sz="quarter" idx="12"/>
          </p:nvPr>
        </p:nvSpPr>
        <p:spPr>
          <a:noFill/>
          <a:ln>
            <a:miter lim="800000"/>
            <a:headEnd/>
            <a:tailEnd/>
          </a:ln>
        </p:spPr>
        <p:txBody>
          <a:bodyPr/>
          <a:lstStyle/>
          <a:p>
            <a:fld id="{B51076CA-5C3A-4A71-B813-ADA2C9778AB9}" type="slidenum">
              <a:rPr lang="ru-RU" altLang="en-US" smtClean="0"/>
              <a:pPr/>
              <a:t>91</a:t>
            </a:fld>
            <a:endParaRPr lang="ru-RU" altLang="en-US" smtClean="0"/>
          </a:p>
        </p:txBody>
      </p:sp>
    </p:spTree>
  </p:cSld>
  <p:clrMapOvr>
    <a:masterClrMapping/>
  </p:clrMapOvr>
  <p:transition>
    <p:zoom/>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68313" y="404813"/>
            <a:ext cx="8424862" cy="792162"/>
          </a:xfrm>
          <a:solidFill>
            <a:srgbClr val="FFFFFF"/>
          </a:solidFill>
        </p:spPr>
        <p:txBody>
          <a:bodyPr/>
          <a:lstStyle/>
          <a:p>
            <a:pPr algn="ctr">
              <a:lnSpc>
                <a:spcPct val="113000"/>
              </a:lnSpc>
            </a:pPr>
            <a:r>
              <a:rPr lang="ru-RU" altLang="en-US" sz="3200" b="1" smtClean="0">
                <a:solidFill>
                  <a:schemeClr val="tx1"/>
                </a:solidFill>
                <a:latin typeface="Times New Roman" pitchFamily="18" charset="0"/>
                <a:cs typeface="Times New Roman" pitchFamily="18" charset="0"/>
              </a:rPr>
              <a:t>Классификация торфов</a:t>
            </a:r>
          </a:p>
        </p:txBody>
      </p:sp>
      <p:pic>
        <p:nvPicPr>
          <p:cNvPr id="96259" name="Picture 2"/>
          <p:cNvPicPr>
            <a:picLocks noChangeAspect="1" noChangeArrowheads="1"/>
          </p:cNvPicPr>
          <p:nvPr/>
        </p:nvPicPr>
        <p:blipFill>
          <a:blip r:embed="rId2"/>
          <a:srcRect/>
          <a:stretch>
            <a:fillRect/>
          </a:stretch>
        </p:blipFill>
        <p:spPr bwMode="auto">
          <a:xfrm>
            <a:off x="2195513" y="1809750"/>
            <a:ext cx="4873625" cy="1919288"/>
          </a:xfrm>
          <a:prstGeom prst="rect">
            <a:avLst/>
          </a:prstGeom>
          <a:noFill/>
          <a:ln w="9525">
            <a:noFill/>
            <a:miter lim="800000"/>
            <a:headEnd/>
            <a:tailEnd/>
          </a:ln>
        </p:spPr>
      </p:pic>
      <p:sp>
        <p:nvSpPr>
          <p:cNvPr id="96260" name="Номер слайда 1"/>
          <p:cNvSpPr>
            <a:spLocks noGrp="1"/>
          </p:cNvSpPr>
          <p:nvPr>
            <p:ph type="sldNum" sz="quarter" idx="12"/>
          </p:nvPr>
        </p:nvSpPr>
        <p:spPr>
          <a:noFill/>
          <a:ln>
            <a:miter lim="800000"/>
            <a:headEnd/>
            <a:tailEnd/>
          </a:ln>
        </p:spPr>
        <p:txBody>
          <a:bodyPr/>
          <a:lstStyle/>
          <a:p>
            <a:fld id="{889E6F12-4CF0-4890-A00F-DDDB8FB1B357}" type="slidenum">
              <a:rPr lang="ru-RU" altLang="en-US" smtClean="0"/>
              <a:pPr/>
              <a:t>92</a:t>
            </a:fld>
            <a:endParaRPr lang="ru-RU" altLang="en-US" smtClean="0"/>
          </a:p>
        </p:txBody>
      </p:sp>
    </p:spTree>
  </p:cSld>
  <p:clrMapOvr>
    <a:masterClrMapping/>
  </p:clrMapOvr>
  <p:transition>
    <p:zoom/>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68313" y="476250"/>
            <a:ext cx="8207375" cy="431800"/>
          </a:xfrm>
          <a:solidFill>
            <a:srgbClr val="FFFFFF"/>
          </a:solidFill>
        </p:spPr>
        <p:txBody>
          <a:bodyPr/>
          <a:lstStyle/>
          <a:p>
            <a:pPr algn="ctr">
              <a:lnSpc>
                <a:spcPct val="120000"/>
              </a:lnSpc>
            </a:pPr>
            <a:r>
              <a:rPr lang="ru-RU" altLang="en-US" sz="2800" b="1" smtClean="0">
                <a:solidFill>
                  <a:schemeClr val="tx1"/>
                </a:solidFill>
                <a:latin typeface="Times New Roman" pitchFamily="18" charset="0"/>
                <a:cs typeface="Times New Roman" pitchFamily="18" charset="0"/>
              </a:rPr>
              <a:t>Кальциевый торф </a:t>
            </a:r>
            <a:r>
              <a:rPr lang="ru-RU" altLang="en-US" sz="2800" smtClean="0">
                <a:solidFill>
                  <a:schemeClr val="tx1"/>
                </a:solidFill>
                <a:latin typeface="Times New Roman" pitchFamily="18" charset="0"/>
                <a:cs typeface="Times New Roman" pitchFamily="18" charset="0"/>
              </a:rPr>
              <a:t>(</a:t>
            </a:r>
            <a:r>
              <a:rPr lang="ru-RU" altLang="en-US" sz="2800" b="1" smtClean="0">
                <a:solidFill>
                  <a:schemeClr val="tx1"/>
                </a:solidFill>
                <a:latin typeface="Times New Roman" pitchFamily="18" charset="0"/>
                <a:cs typeface="Times New Roman" pitchFamily="18" charset="0"/>
              </a:rPr>
              <a:t>мезотрофный</a:t>
            </a:r>
            <a:r>
              <a:rPr lang="ru-RU" altLang="en-US" sz="2800" smtClean="0">
                <a:solidFill>
                  <a:schemeClr val="tx1"/>
                </a:solidFill>
                <a:latin typeface="Times New Roman" pitchFamily="18" charset="0"/>
                <a:cs typeface="Times New Roman" pitchFamily="18" charset="0"/>
              </a:rPr>
              <a:t> и </a:t>
            </a:r>
            <a:r>
              <a:rPr lang="ru-RU" altLang="en-US" sz="2800" b="1" smtClean="0">
                <a:solidFill>
                  <a:schemeClr val="tx1"/>
                </a:solidFill>
                <a:latin typeface="Times New Roman" pitchFamily="18" charset="0"/>
                <a:cs typeface="Times New Roman" pitchFamily="18" charset="0"/>
              </a:rPr>
              <a:t>эутрофный</a:t>
            </a:r>
            <a:r>
              <a:rPr lang="ru-RU" altLang="en-US" sz="2800" smtClean="0">
                <a:solidFill>
                  <a:schemeClr val="tx1"/>
                </a:solidFill>
                <a:latin typeface="Times New Roman" pitchFamily="18" charset="0"/>
                <a:cs typeface="Times New Roman" pitchFamily="18" charset="0"/>
              </a:rPr>
              <a:t>)</a:t>
            </a:r>
            <a:endParaRPr lang="en-US" altLang="en-US" sz="2800" smtClean="0">
              <a:solidFill>
                <a:schemeClr val="tx1"/>
              </a:solidFill>
              <a:latin typeface="Times New Roman" pitchFamily="18" charset="0"/>
              <a:cs typeface="Times New Roman" pitchFamily="18" charset="0"/>
            </a:endParaRPr>
          </a:p>
        </p:txBody>
      </p:sp>
      <p:sp>
        <p:nvSpPr>
          <p:cNvPr id="97283" name="Номер слайда 1"/>
          <p:cNvSpPr>
            <a:spLocks noGrp="1"/>
          </p:cNvSpPr>
          <p:nvPr>
            <p:ph type="sldNum" sz="quarter" idx="12"/>
          </p:nvPr>
        </p:nvSpPr>
        <p:spPr>
          <a:noFill/>
          <a:ln>
            <a:miter lim="800000"/>
            <a:headEnd/>
            <a:tailEnd/>
          </a:ln>
        </p:spPr>
        <p:txBody>
          <a:bodyPr/>
          <a:lstStyle/>
          <a:p>
            <a:fld id="{F36E9CDF-6385-42F5-92DB-8164DC42744A}" type="slidenum">
              <a:rPr lang="ru-RU" altLang="en-US" smtClean="0"/>
              <a:pPr/>
              <a:t>93</a:t>
            </a:fld>
            <a:endParaRPr lang="ru-RU" altLang="en-US" smtClean="0"/>
          </a:p>
        </p:txBody>
      </p:sp>
      <p:sp>
        <p:nvSpPr>
          <p:cNvPr id="97284" name="Прямоугольник 1"/>
          <p:cNvSpPr>
            <a:spLocks noChangeArrowheads="1"/>
          </p:cNvSpPr>
          <p:nvPr/>
        </p:nvSpPr>
        <p:spPr bwMode="auto">
          <a:xfrm>
            <a:off x="395288" y="1125538"/>
            <a:ext cx="8424862" cy="4476750"/>
          </a:xfrm>
          <a:prstGeom prst="rect">
            <a:avLst/>
          </a:prstGeom>
          <a:solidFill>
            <a:schemeClr val="bg1"/>
          </a:solidFill>
          <a:ln w="9525">
            <a:noFill/>
            <a:miter lim="800000"/>
            <a:headEnd/>
            <a:tailEnd/>
          </a:ln>
        </p:spPr>
        <p:txBody>
          <a:bodyPr>
            <a:spAutoFit/>
          </a:bodyPr>
          <a:lstStyle/>
          <a:p>
            <a:pPr algn="just">
              <a:lnSpc>
                <a:spcPct val="125000"/>
              </a:lnSpc>
              <a:spcAft>
                <a:spcPts val="600"/>
              </a:spcAft>
            </a:pPr>
            <a:r>
              <a:rPr lang="ru-RU" altLang="en-US" sz="2800">
                <a:latin typeface="Times New Roman" pitchFamily="18" charset="0"/>
                <a:cs typeface="Times New Roman" pitchFamily="18" charset="0"/>
              </a:rPr>
              <a:t>Характерные места его накопления – депрессии с постоянными грунтовыми водами, уровень которых в течение лета не опускается ниже 50 см.</a:t>
            </a:r>
          </a:p>
          <a:p>
            <a:pPr algn="just">
              <a:lnSpc>
                <a:spcPct val="125000"/>
              </a:lnSpc>
              <a:spcAft>
                <a:spcPts val="600"/>
              </a:spcAft>
            </a:pPr>
            <a:r>
              <a:rPr lang="ru-RU" altLang="en-US" sz="2800">
                <a:latin typeface="Times New Roman" pitchFamily="18" charset="0"/>
                <a:cs typeface="Times New Roman" pitchFamily="18" charset="0"/>
              </a:rPr>
              <a:t>Торф подстилается карбонатными породами (особенно молодой аллювий); он образуется в </a:t>
            </a:r>
            <a:r>
              <a:rPr lang="ru-RU" altLang="en-US" sz="2800" b="1" i="1">
                <a:latin typeface="Times New Roman" pitchFamily="18" charset="0"/>
                <a:cs typeface="Times New Roman" pitchFamily="18" charset="0"/>
              </a:rPr>
              <a:t>инфраводных</a:t>
            </a:r>
            <a:r>
              <a:rPr lang="ru-RU" altLang="en-US" sz="2800">
                <a:latin typeface="Times New Roman" pitchFamily="18" charset="0"/>
                <a:cs typeface="Times New Roman" pitchFamily="18" charset="0"/>
              </a:rPr>
              <a:t> торфяниках с гипнумом (</a:t>
            </a:r>
            <a:r>
              <a:rPr lang="en-US" altLang="ru-RU" sz="2800" i="1">
                <a:latin typeface="Times New Roman" pitchFamily="18" charset="0"/>
                <a:cs typeface="Times New Roman" pitchFamily="18" charset="0"/>
              </a:rPr>
              <a:t>Hypnum cupressiforme</a:t>
            </a:r>
            <a:r>
              <a:rPr lang="ru-RU" altLang="ru-RU" sz="2800">
                <a:latin typeface="Times New Roman" pitchFamily="18" charset="0"/>
                <a:cs typeface="Times New Roman" pitchFamily="18" charset="0"/>
              </a:rPr>
              <a:t>)</a:t>
            </a:r>
            <a:r>
              <a:rPr lang="ru-RU" altLang="en-US" sz="2800">
                <a:latin typeface="Times New Roman" pitchFamily="18" charset="0"/>
                <a:cs typeface="Times New Roman" pitchFamily="18" charset="0"/>
              </a:rPr>
              <a:t>, осоками </a:t>
            </a:r>
            <a:r>
              <a:rPr lang="en-US" altLang="ru-RU" sz="2800">
                <a:latin typeface="Times New Roman" pitchFamily="18" charset="0"/>
                <a:cs typeface="Times New Roman" pitchFamily="18" charset="0"/>
              </a:rPr>
              <a:t>(</a:t>
            </a:r>
            <a:r>
              <a:rPr lang="en-US" altLang="ru-RU" sz="2800" i="1">
                <a:latin typeface="Times New Roman" pitchFamily="18" charset="0"/>
                <a:cs typeface="Times New Roman" pitchFamily="18" charset="0"/>
              </a:rPr>
              <a:t>Cyperaceae</a:t>
            </a:r>
            <a:r>
              <a:rPr lang="en-US" altLang="ru-RU" sz="2800">
                <a:latin typeface="Times New Roman" pitchFamily="18" charset="0"/>
                <a:cs typeface="Times New Roman" pitchFamily="18" charset="0"/>
              </a:rPr>
              <a:t>)</a:t>
            </a:r>
            <a:r>
              <a:rPr lang="ru-RU" altLang="en-US" sz="2800">
                <a:latin typeface="Times New Roman" pitchFamily="18" charset="0"/>
                <a:cs typeface="Times New Roman" pitchFamily="18" charset="0"/>
              </a:rPr>
              <a:t>, тростниками (</a:t>
            </a:r>
            <a:r>
              <a:rPr lang="en-US" altLang="en-US" sz="2800" i="1">
                <a:latin typeface="Times New Roman" pitchFamily="18" charset="0"/>
                <a:cs typeface="Times New Roman" pitchFamily="18" charset="0"/>
              </a:rPr>
              <a:t>Phragmites communis</a:t>
            </a:r>
            <a:r>
              <a:rPr lang="ru-RU" altLang="en-US" sz="2800">
                <a:latin typeface="Times New Roman" pitchFamily="18" charset="0"/>
                <a:cs typeface="Times New Roman" pitchFamily="18" charset="0"/>
              </a:rPr>
              <a:t>).</a:t>
            </a:r>
            <a:endParaRPr lang="ru-RU" altLang="ru-RU" sz="2800"/>
          </a:p>
        </p:txBody>
      </p:sp>
    </p:spTree>
  </p:cSld>
  <p:clrMapOvr>
    <a:masterClrMapping/>
  </p:clrMapOvr>
  <p:transition>
    <p:zoom/>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68313" y="476250"/>
            <a:ext cx="8207375" cy="5761038"/>
          </a:xfrm>
          <a:solidFill>
            <a:srgbClr val="FFFFFF"/>
          </a:solidFill>
        </p:spPr>
        <p:txBody>
          <a:bodyPr/>
          <a:lstStyle/>
          <a:p>
            <a:pPr algn="just">
              <a:lnSpc>
                <a:spcPct val="120000"/>
              </a:lnSpc>
            </a:pPr>
            <a:r>
              <a:rPr lang="ru-RU" altLang="en-US" sz="2800" smtClean="0">
                <a:solidFill>
                  <a:schemeClr val="tx1"/>
                </a:solidFill>
                <a:latin typeface="Times New Roman" pitchFamily="18" charset="0"/>
                <a:cs typeface="Times New Roman" pitchFamily="18" charset="0"/>
              </a:rPr>
              <a:t>Целлюлоза и гемицеллюлозы, разложенные анаэробными бактериями до растворимых или газообразных продуктов, почти целиком исчезают; аккумуляции подвергаются остаточные комплексы, в основе которых находится неразложенный лигнин. Нейтральный торф состоит на 70-75 % из этих остаточных веществ, почти полностью инертных, насыщенных кальцием; вследствие этого его зольность высокая, порядка 14-15 %.</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Этот тип торфа достаточно богат азотом, и 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 </a:t>
            </a:r>
            <a:r>
              <a:rPr lang="ru-RU" altLang="en-US" sz="2800" smtClean="0">
                <a:solidFill>
                  <a:schemeClr val="tx1"/>
                </a:solidFill>
                <a:latin typeface="Times New Roman" pitchFamily="18" charset="0"/>
                <a:cs typeface="Times New Roman" pitchFamily="18" charset="0"/>
              </a:rPr>
              <a:t>в нём менее 30.</a:t>
            </a:r>
            <a:endParaRPr lang="en-US" altLang="en-US" sz="2800" smtClean="0">
              <a:solidFill>
                <a:schemeClr val="tx1"/>
              </a:solidFill>
              <a:latin typeface="Times New Roman" pitchFamily="18" charset="0"/>
              <a:cs typeface="Times New Roman" pitchFamily="18" charset="0"/>
            </a:endParaRPr>
          </a:p>
        </p:txBody>
      </p:sp>
      <p:sp>
        <p:nvSpPr>
          <p:cNvPr id="98307" name="Номер слайда 1"/>
          <p:cNvSpPr>
            <a:spLocks noGrp="1"/>
          </p:cNvSpPr>
          <p:nvPr>
            <p:ph type="sldNum" sz="quarter" idx="12"/>
          </p:nvPr>
        </p:nvSpPr>
        <p:spPr>
          <a:noFill/>
          <a:ln>
            <a:miter lim="800000"/>
            <a:headEnd/>
            <a:tailEnd/>
          </a:ln>
        </p:spPr>
        <p:txBody>
          <a:bodyPr/>
          <a:lstStyle/>
          <a:p>
            <a:fld id="{F968489B-6059-423F-A3A9-522F0B7953EE}" type="slidenum">
              <a:rPr lang="ru-RU" altLang="en-US" smtClean="0"/>
              <a:pPr/>
              <a:t>94</a:t>
            </a:fld>
            <a:endParaRPr lang="ru-RU" altLang="en-US" smtClean="0"/>
          </a:p>
        </p:txBody>
      </p:sp>
    </p:spTree>
  </p:cSld>
  <p:clrMapOvr>
    <a:masterClrMapping/>
  </p:clrMapOvr>
  <p:transition>
    <p:zoom/>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68313" y="476250"/>
            <a:ext cx="8567737" cy="649288"/>
          </a:xfrm>
          <a:solidFill>
            <a:srgbClr val="FFFFFF"/>
          </a:solidFill>
        </p:spPr>
        <p:txBody>
          <a:bodyPr/>
          <a:lstStyle/>
          <a:p>
            <a:pPr algn="ctr">
              <a:lnSpc>
                <a:spcPct val="120000"/>
              </a:lnSpc>
            </a:pPr>
            <a:r>
              <a:rPr lang="ru-RU" altLang="en-US" sz="2800" b="1" smtClean="0">
                <a:solidFill>
                  <a:schemeClr val="tx1"/>
                </a:solidFill>
                <a:latin typeface="Times New Roman" pitchFamily="18" charset="0"/>
                <a:cs typeface="Times New Roman" pitchFamily="18" charset="0"/>
              </a:rPr>
              <a:t>Кислый торф</a:t>
            </a:r>
            <a:r>
              <a:rPr lang="ru-RU" altLang="en-US" sz="2800" smtClean="0">
                <a:solidFill>
                  <a:schemeClr val="tx1"/>
                </a:solidFill>
                <a:latin typeface="Times New Roman" pitchFamily="18" charset="0"/>
                <a:cs typeface="Times New Roman" pitchFamily="18" charset="0"/>
              </a:rPr>
              <a:t> (</a:t>
            </a:r>
            <a:r>
              <a:rPr lang="ru-RU" altLang="en-US" sz="2800" b="1" smtClean="0">
                <a:solidFill>
                  <a:schemeClr val="tx1"/>
                </a:solidFill>
                <a:latin typeface="Times New Roman" pitchFamily="18" charset="0"/>
                <a:cs typeface="Times New Roman" pitchFamily="18" charset="0"/>
              </a:rPr>
              <a:t>олиготрофный</a:t>
            </a:r>
            <a:r>
              <a:rPr lang="ru-RU" altLang="en-US" sz="2800" smtClean="0">
                <a:solidFill>
                  <a:schemeClr val="tx1"/>
                </a:solidFill>
                <a:latin typeface="Times New Roman" pitchFamily="18" charset="0"/>
                <a:cs typeface="Times New Roman" pitchFamily="18" charset="0"/>
              </a:rPr>
              <a:t>)</a:t>
            </a:r>
            <a:endParaRPr lang="en-US" altLang="en-US" sz="2800" smtClean="0">
              <a:solidFill>
                <a:schemeClr val="tx1"/>
              </a:solidFill>
              <a:latin typeface="Times New Roman" pitchFamily="18" charset="0"/>
              <a:cs typeface="Times New Roman" pitchFamily="18" charset="0"/>
            </a:endParaRPr>
          </a:p>
        </p:txBody>
      </p:sp>
      <p:sp>
        <p:nvSpPr>
          <p:cNvPr id="99331" name="Номер слайда 1"/>
          <p:cNvSpPr>
            <a:spLocks noGrp="1"/>
          </p:cNvSpPr>
          <p:nvPr>
            <p:ph type="sldNum" sz="quarter" idx="12"/>
          </p:nvPr>
        </p:nvSpPr>
        <p:spPr>
          <a:noFill/>
          <a:ln>
            <a:miter lim="800000"/>
            <a:headEnd/>
            <a:tailEnd/>
          </a:ln>
        </p:spPr>
        <p:txBody>
          <a:bodyPr/>
          <a:lstStyle/>
          <a:p>
            <a:fld id="{48221322-470E-497D-B23D-12BD14273BF0}" type="slidenum">
              <a:rPr lang="ru-RU" altLang="en-US" smtClean="0"/>
              <a:pPr/>
              <a:t>95</a:t>
            </a:fld>
            <a:endParaRPr lang="ru-RU" altLang="en-US" smtClean="0"/>
          </a:p>
        </p:txBody>
      </p:sp>
      <p:sp>
        <p:nvSpPr>
          <p:cNvPr id="99332" name="Прямоугольник 2"/>
          <p:cNvSpPr>
            <a:spLocks noChangeArrowheads="1"/>
          </p:cNvSpPr>
          <p:nvPr/>
        </p:nvSpPr>
        <p:spPr bwMode="auto">
          <a:xfrm>
            <a:off x="449263" y="1268413"/>
            <a:ext cx="8066087" cy="4402137"/>
          </a:xfrm>
          <a:prstGeom prst="rect">
            <a:avLst/>
          </a:prstGeom>
          <a:solidFill>
            <a:schemeClr val="bg1"/>
          </a:solidFill>
          <a:ln w="9525">
            <a:noFill/>
            <a:miter lim="800000"/>
            <a:headEnd/>
            <a:tailEnd/>
          </a:ln>
        </p:spPr>
        <p:txBody>
          <a:bodyPr>
            <a:spAutoFit/>
          </a:bodyPr>
          <a:lstStyle/>
          <a:p>
            <a:pPr algn="just">
              <a:lnSpc>
                <a:spcPct val="125000"/>
              </a:lnSpc>
            </a:pPr>
            <a:r>
              <a:rPr lang="ru-RU" altLang="en-US" sz="2800">
                <a:latin typeface="Times New Roman" pitchFamily="18" charset="0"/>
                <a:cs typeface="Times New Roman" pitchFamily="18" charset="0"/>
              </a:rPr>
              <a:t>Образуется в основном в водах атмосферного происхождения, содержащих мало кальция.</a:t>
            </a:r>
          </a:p>
          <a:p>
            <a:pPr algn="just">
              <a:lnSpc>
                <a:spcPct val="125000"/>
              </a:lnSpc>
            </a:pPr>
            <a:r>
              <a:rPr lang="ru-RU" altLang="en-US" sz="2800">
                <a:latin typeface="Times New Roman" pitchFamily="18" charset="0"/>
                <a:cs typeface="Times New Roman" pitchFamily="18" charset="0"/>
              </a:rPr>
              <a:t>Эти воды накапливаются в понижениях на непроницаемом субстрате и благоприятствуют образованию </a:t>
            </a:r>
            <a:r>
              <a:rPr lang="ru-RU" altLang="en-US" sz="2800" b="1" i="1">
                <a:latin typeface="Times New Roman" pitchFamily="18" charset="0"/>
                <a:cs typeface="Times New Roman" pitchFamily="18" charset="0"/>
              </a:rPr>
              <a:t>супрааквальных</a:t>
            </a:r>
            <a:r>
              <a:rPr lang="ru-RU" altLang="en-US" sz="2800">
                <a:latin typeface="Times New Roman" pitchFamily="18" charset="0"/>
                <a:cs typeface="Times New Roman" pitchFamily="18" charset="0"/>
              </a:rPr>
              <a:t> или высоких торфяников обычно в условиях холодного и влажного климата (в горах); характерной растительностью является мох из рода сфагнум.</a:t>
            </a:r>
            <a:endParaRPr lang="ru-RU" altLang="ru-RU" sz="2800"/>
          </a:p>
        </p:txBody>
      </p:sp>
    </p:spTree>
  </p:cSld>
  <p:clrMapOvr>
    <a:masterClrMapping/>
  </p:clrMapOvr>
  <p:transition>
    <p:zoom/>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68313" y="260350"/>
            <a:ext cx="8424862" cy="5545138"/>
          </a:xfrm>
          <a:solidFill>
            <a:srgbClr val="FFFFFF"/>
          </a:solidFill>
        </p:spPr>
        <p:txBody>
          <a:bodyPr/>
          <a:lstStyle/>
          <a:p>
            <a:pPr>
              <a:lnSpc>
                <a:spcPct val="130000"/>
              </a:lnSpc>
            </a:pPr>
            <a:r>
              <a:rPr lang="ru-RU" altLang="en-US" sz="2800" b="1" i="1" smtClean="0">
                <a:solidFill>
                  <a:schemeClr val="tx1"/>
                </a:solidFill>
                <a:latin typeface="Times New Roman" pitchFamily="18" charset="0"/>
                <a:cs typeface="Times New Roman" pitchFamily="18" charset="0"/>
              </a:rPr>
              <a:t>Сфагновый торфяник </a:t>
            </a:r>
            <a:r>
              <a:rPr lang="ru-RU" altLang="en-US" sz="2800" smtClean="0">
                <a:solidFill>
                  <a:schemeClr val="tx1"/>
                </a:solidFill>
                <a:latin typeface="Times New Roman" pitchFamily="18" charset="0"/>
                <a:cs typeface="Times New Roman" pitchFamily="18" charset="0"/>
              </a:rPr>
              <a:t>в отличие от инфрааквального образуется над зоной насыщения водой, но остается постоянно пропитанным влагой за счет капиллярного увлажнения.</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Однако в сухой период на его поверхности развиваются некоторые аэробные организмы, например ацидофильные грибы.</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этом случае торфяник частично гумифидируется и превращается в </a:t>
            </a:r>
            <a:r>
              <a:rPr lang="ru-RU" altLang="en-US" sz="2800" b="1" smtClean="0">
                <a:solidFill>
                  <a:schemeClr val="tx1"/>
                </a:solidFill>
                <a:latin typeface="Times New Roman" pitchFamily="18" charset="0"/>
                <a:cs typeface="Times New Roman" pitchFamily="18" charset="0"/>
              </a:rPr>
              <a:t>гидромор</a:t>
            </a:r>
            <a:r>
              <a:rPr lang="ru-RU" altLang="en-US" sz="2800" smtClean="0">
                <a:solidFill>
                  <a:schemeClr val="tx1"/>
                </a:solidFill>
                <a:latin typeface="Times New Roman" pitchFamily="18" charset="0"/>
                <a:cs typeface="Times New Roman" pitchFamily="18" charset="0"/>
              </a:rPr>
              <a:t>.</a:t>
            </a:r>
            <a:endParaRPr lang="en-US" altLang="en-US" sz="2800" smtClean="0">
              <a:solidFill>
                <a:schemeClr val="tx1"/>
              </a:solidFill>
              <a:latin typeface="Times New Roman" pitchFamily="18" charset="0"/>
              <a:cs typeface="Times New Roman" pitchFamily="18" charset="0"/>
            </a:endParaRPr>
          </a:p>
        </p:txBody>
      </p:sp>
      <p:sp>
        <p:nvSpPr>
          <p:cNvPr id="100355" name="Номер слайда 1"/>
          <p:cNvSpPr>
            <a:spLocks noGrp="1"/>
          </p:cNvSpPr>
          <p:nvPr>
            <p:ph type="sldNum" sz="quarter" idx="12"/>
          </p:nvPr>
        </p:nvSpPr>
        <p:spPr>
          <a:noFill/>
          <a:ln>
            <a:miter lim="800000"/>
            <a:headEnd/>
            <a:tailEnd/>
          </a:ln>
        </p:spPr>
        <p:txBody>
          <a:bodyPr/>
          <a:lstStyle/>
          <a:p>
            <a:fld id="{DCE9CAFD-853C-43D3-95AE-3F31442936FF}" type="slidenum">
              <a:rPr lang="ru-RU" altLang="en-US" smtClean="0"/>
              <a:pPr/>
              <a:t>96</a:t>
            </a:fld>
            <a:endParaRPr lang="ru-RU" altLang="en-US" smtClean="0"/>
          </a:p>
        </p:txBody>
      </p:sp>
    </p:spTree>
  </p:cSld>
  <p:clrMapOvr>
    <a:masterClrMapping/>
  </p:clrMapOvr>
  <p:transition>
    <p:zoom/>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68313" y="260350"/>
            <a:ext cx="8280400" cy="6481763"/>
          </a:xfrm>
          <a:solidFill>
            <a:srgbClr val="FFFFFF"/>
          </a:solidFill>
        </p:spPr>
        <p:txBody>
          <a:bodyPr/>
          <a:lstStyle/>
          <a:p>
            <a:pPr algn="just"/>
            <a:r>
              <a:rPr lang="ru-RU" altLang="en-US" sz="2800" smtClean="0">
                <a:solidFill>
                  <a:schemeClr val="tx1"/>
                </a:solidFill>
                <a:latin typeface="Times New Roman" pitchFamily="18" charset="0"/>
                <a:cs typeface="Times New Roman" pitchFamily="18" charset="0"/>
              </a:rPr>
              <a:t>Такой слабо насыщенный основаниями торфяник отличается сильно кислой реакцией (рН = 4-5).</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В процессе формирования он по отношению к тканям сфагнума заметно обогащается лигнином, который остается неразрушенным, но некоторая часть целлюлоз и гемицеллюлоз (их содержание очень велико в тканях мхов) продолжает существовать в этом типе торфяников, что и отличает их от мезотрофных. Гуминовые кислоты по большей части ненасыщены, поэтому зольность слабая и не превышает 2-3 %. Поэтому, </a:t>
            </a:r>
            <a:r>
              <a:rPr lang="ru-RU" altLang="en-US" sz="2800" b="1" smtClean="0">
                <a:solidFill>
                  <a:schemeClr val="tx1"/>
                </a:solidFill>
                <a:latin typeface="Times New Roman" pitchFamily="18" charset="0"/>
                <a:cs typeface="Times New Roman" pitchFamily="18" charset="0"/>
              </a:rPr>
              <a:t>кислый торф </a:t>
            </a:r>
            <a:r>
              <a:rPr lang="ru-RU" altLang="en-US" sz="2800" smtClean="0">
                <a:solidFill>
                  <a:schemeClr val="tx1"/>
                </a:solidFill>
                <a:latin typeface="Times New Roman" pitchFamily="18" charset="0"/>
                <a:cs typeface="Times New Roman" pitchFamily="18" charset="0"/>
              </a:rPr>
              <a:t>представляет собой топливо гораздо более высокого качества, чем торф нейтральный.</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Содержание азота ничтожное, а отношение </a:t>
            </a:r>
            <a:r>
              <a:rPr lang="en-US" altLang="en-US" sz="2800" smtClean="0">
                <a:solidFill>
                  <a:schemeClr val="tx1"/>
                </a:solidFill>
                <a:latin typeface="Times New Roman" pitchFamily="18" charset="0"/>
                <a:cs typeface="Times New Roman" pitchFamily="18" charset="0"/>
              </a:rPr>
              <a:t>C</a:t>
            </a:r>
            <a:r>
              <a:rPr lang="ru-RU" altLang="en-US" sz="2800" smtClean="0">
                <a:solidFill>
                  <a:schemeClr val="tx1"/>
                </a:solidFill>
                <a:latin typeface="Times New Roman" pitchFamily="18" charset="0"/>
                <a:cs typeface="Times New Roman" pitchFamily="18" charset="0"/>
              </a:rPr>
              <a:t>/</a:t>
            </a:r>
            <a:r>
              <a:rPr lang="en-US" altLang="en-US" sz="2800" smtClean="0">
                <a:solidFill>
                  <a:schemeClr val="tx1"/>
                </a:solidFill>
                <a:latin typeface="Times New Roman" pitchFamily="18" charset="0"/>
                <a:cs typeface="Times New Roman" pitchFamily="18" charset="0"/>
              </a:rPr>
              <a:t>N</a:t>
            </a:r>
            <a:r>
              <a:rPr lang="ru-RU" altLang="en-US" sz="2800" smtClean="0">
                <a:solidFill>
                  <a:schemeClr val="tx1"/>
                </a:solidFill>
                <a:latin typeface="Times New Roman" pitchFamily="18" charset="0"/>
                <a:cs typeface="Times New Roman" pitchFamily="18" charset="0"/>
              </a:rPr>
              <a:t> порядка 40.</a:t>
            </a:r>
            <a:endParaRPr lang="en-US" altLang="en-US" sz="2800" smtClean="0">
              <a:solidFill>
                <a:schemeClr val="tx1"/>
              </a:solidFill>
              <a:latin typeface="Times New Roman" pitchFamily="18" charset="0"/>
              <a:cs typeface="Times New Roman" pitchFamily="18" charset="0"/>
            </a:endParaRPr>
          </a:p>
        </p:txBody>
      </p:sp>
      <p:sp>
        <p:nvSpPr>
          <p:cNvPr id="101379" name="Номер слайда 1"/>
          <p:cNvSpPr>
            <a:spLocks noGrp="1"/>
          </p:cNvSpPr>
          <p:nvPr>
            <p:ph type="sldNum" sz="quarter" idx="12"/>
          </p:nvPr>
        </p:nvSpPr>
        <p:spPr>
          <a:noFill/>
          <a:ln>
            <a:miter lim="800000"/>
            <a:headEnd/>
            <a:tailEnd/>
          </a:ln>
        </p:spPr>
        <p:txBody>
          <a:bodyPr/>
          <a:lstStyle/>
          <a:p>
            <a:fld id="{38448F44-6EB6-4CCF-9BC1-D9F3FD736A4F}" type="slidenum">
              <a:rPr lang="ru-RU" altLang="en-US" smtClean="0"/>
              <a:pPr/>
              <a:t>97</a:t>
            </a:fld>
            <a:endParaRPr lang="ru-RU" altLang="en-US" smtClean="0"/>
          </a:p>
        </p:txBody>
      </p:sp>
    </p:spTree>
  </p:cSld>
  <p:clrMapOvr>
    <a:masterClrMapping/>
  </p:clrMapOvr>
  <p:transition>
    <p:zoom/>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68313" y="260350"/>
            <a:ext cx="8424862" cy="6192838"/>
          </a:xfrm>
          <a:solidFill>
            <a:srgbClr val="FFFFFF"/>
          </a:solidFill>
        </p:spPr>
        <p:txBody>
          <a:bodyPr/>
          <a:lstStyle/>
          <a:p>
            <a:r>
              <a:rPr lang="ru-RU" altLang="en-US" sz="2800" u="sng" smtClean="0">
                <a:solidFill>
                  <a:schemeClr val="tx1"/>
                </a:solidFill>
                <a:latin typeface="Times New Roman" pitchFamily="18" charset="0"/>
                <a:cs typeface="Times New Roman" pitchFamily="18" charset="0"/>
              </a:rPr>
              <a:t>Освоение торфяников</a:t>
            </a:r>
            <a:r>
              <a:rPr lang="ru-RU" altLang="en-US" sz="2800" smtClean="0">
                <a:solidFill>
                  <a:schemeClr val="tx1"/>
                </a:solidFill>
                <a:latin typeface="Times New Roman" pitchFamily="18" charset="0"/>
                <a:cs typeface="Times New Roman" pitchFamily="18" charset="0"/>
              </a:rPr>
              <a:t>. Торфяники, существующие в восстановительной, лишенной кислорода, среде, неблагоприятны для жизни растений. Даже нейтральные торфяники являются бедной почвой, так как содержащиеся в них элементы питания находятся в нерастворимой форме. При понижении уровня грунтовых вод путем искусственного осушения торфяников их свойства улучшаются, но нужно быть осторожным и не пересушить их, так как тогда они становятся физиологически сухими. Осушение следует сопровождать обработкой почвы с удалением растительности (осок, камышей) и по возможности с перемешиванием органической части с минеральной. Кислые торфяники нуждаются в известковании.</a:t>
            </a:r>
            <a:endParaRPr lang="en-US" altLang="en-US" sz="2800" smtClean="0">
              <a:solidFill>
                <a:schemeClr val="tx1"/>
              </a:solidFill>
              <a:latin typeface="Times New Roman" pitchFamily="18" charset="0"/>
              <a:cs typeface="Times New Roman" pitchFamily="18" charset="0"/>
            </a:endParaRPr>
          </a:p>
        </p:txBody>
      </p:sp>
      <p:sp>
        <p:nvSpPr>
          <p:cNvPr id="102403" name="Номер слайда 1"/>
          <p:cNvSpPr>
            <a:spLocks noGrp="1"/>
          </p:cNvSpPr>
          <p:nvPr>
            <p:ph type="sldNum" sz="quarter" idx="12"/>
          </p:nvPr>
        </p:nvSpPr>
        <p:spPr>
          <a:noFill/>
          <a:ln>
            <a:miter lim="800000"/>
            <a:headEnd/>
            <a:tailEnd/>
          </a:ln>
        </p:spPr>
        <p:txBody>
          <a:bodyPr/>
          <a:lstStyle/>
          <a:p>
            <a:fld id="{9B354D2C-261D-4219-9A32-AE0FF0E2F000}" type="slidenum">
              <a:rPr lang="ru-RU" altLang="en-US" smtClean="0"/>
              <a:pPr/>
              <a:t>98</a:t>
            </a:fld>
            <a:endParaRPr lang="ru-RU" altLang="en-US" smtClean="0"/>
          </a:p>
        </p:txBody>
      </p:sp>
    </p:spTree>
  </p:cSld>
  <p:clrMapOvr>
    <a:masterClrMapping/>
  </p:clrMapOvr>
  <p:transition>
    <p:zoom/>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68313" y="260350"/>
            <a:ext cx="8424862" cy="4897438"/>
          </a:xfrm>
          <a:solidFill>
            <a:srgbClr val="FFFFFF"/>
          </a:solidFill>
        </p:spPr>
        <p:txBody>
          <a:bodyPr/>
          <a:lstStyle/>
          <a:p>
            <a:pPr>
              <a:lnSpc>
                <a:spcPct val="120000"/>
              </a:lnSpc>
            </a:pPr>
            <a:r>
              <a:rPr lang="ru-RU" altLang="en-US" sz="2800" smtClean="0">
                <a:solidFill>
                  <a:schemeClr val="tx1"/>
                </a:solidFill>
                <a:latin typeface="Times New Roman" pitchFamily="18" charset="0"/>
                <a:cs typeface="Times New Roman" pitchFamily="18" charset="0"/>
              </a:rPr>
              <a:t>Мелиорированный и обработанный нейтральный торфяник может осваиваться путем засева его луговыми травами или посадки тополей.</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Последнее связано с большими трудностями, так как уровень воды для успеха этого мероприятия должен летом опускаться минимум на 0,5 м.</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Сажать деревца надо на повышенных участках, оставляя между ними большие расстояния.</a:t>
            </a:r>
            <a:endParaRPr lang="en-US" altLang="en-US" sz="2800" smtClean="0">
              <a:solidFill>
                <a:schemeClr val="tx1"/>
              </a:solidFill>
              <a:latin typeface="Times New Roman" pitchFamily="18" charset="0"/>
              <a:cs typeface="Times New Roman" pitchFamily="18" charset="0"/>
            </a:endParaRPr>
          </a:p>
        </p:txBody>
      </p:sp>
      <p:sp>
        <p:nvSpPr>
          <p:cNvPr id="103427" name="Номер слайда 1"/>
          <p:cNvSpPr>
            <a:spLocks noGrp="1"/>
          </p:cNvSpPr>
          <p:nvPr>
            <p:ph type="sldNum" sz="quarter" idx="12"/>
          </p:nvPr>
        </p:nvSpPr>
        <p:spPr>
          <a:noFill/>
          <a:ln>
            <a:miter lim="800000"/>
            <a:headEnd/>
            <a:tailEnd/>
          </a:ln>
        </p:spPr>
        <p:txBody>
          <a:bodyPr/>
          <a:lstStyle/>
          <a:p>
            <a:fld id="{61613654-A4BE-46B6-A018-5D91C2283D8A}" type="slidenum">
              <a:rPr lang="ru-RU" altLang="en-US" smtClean="0"/>
              <a:pPr/>
              <a:t>99</a:t>
            </a:fld>
            <a:endParaRPr lang="ru-RU" altLang="en-US" smtClean="0"/>
          </a:p>
        </p:txBody>
      </p:sp>
    </p:spTree>
  </p:cSld>
  <p:clrMapOvr>
    <a:masterClrMapping/>
  </p:clrMapOvr>
  <p:transition>
    <p:zoom/>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68313" y="1484313"/>
            <a:ext cx="8064500" cy="5113337"/>
          </a:xfrm>
          <a:solidFill>
            <a:srgbClr val="FFFFFF"/>
          </a:solidFill>
        </p:spPr>
        <p:txBody>
          <a:bodyPr/>
          <a:lstStyle/>
          <a:p>
            <a:pPr>
              <a:lnSpc>
                <a:spcPct val="130000"/>
              </a:lnSpc>
            </a:pPr>
            <a:r>
              <a:rPr lang="ru-RU" altLang="en-US" sz="2800" smtClean="0">
                <a:solidFill>
                  <a:schemeClr val="tx1"/>
                </a:solidFill>
                <a:latin typeface="Times New Roman" pitchFamily="18" charset="0"/>
                <a:cs typeface="Times New Roman" pitchFamily="18" charset="0"/>
              </a:rPr>
              <a:t>В отличие от </a:t>
            </a:r>
            <a:r>
              <a:rPr lang="ru-RU" altLang="en-US" sz="2800" b="1" i="1" smtClean="0">
                <a:solidFill>
                  <a:schemeClr val="tx1"/>
                </a:solidFill>
                <a:latin typeface="Times New Roman" pitchFamily="18" charset="0"/>
                <a:cs typeface="Times New Roman" pitchFamily="18" charset="0"/>
              </a:rPr>
              <a:t>торфа</a:t>
            </a:r>
            <a:r>
              <a:rPr lang="ru-RU" altLang="en-US" sz="2800" smtClean="0">
                <a:solidFill>
                  <a:schemeClr val="tx1"/>
                </a:solidFill>
                <a:latin typeface="Times New Roman" pitchFamily="18" charset="0"/>
                <a:cs typeface="Times New Roman" pitchFamily="18" charset="0"/>
              </a:rPr>
              <a:t> </a:t>
            </a:r>
            <a:r>
              <a:rPr lang="en-US" altLang="en-US" sz="2800" smtClean="0">
                <a:solidFill>
                  <a:schemeClr val="tx1"/>
                </a:solidFill>
                <a:latin typeface="Times New Roman" pitchFamily="18" charset="0"/>
                <a:cs typeface="Times New Roman" pitchFamily="18" charset="0"/>
              </a:rPr>
              <a:t>–</a:t>
            </a:r>
            <a:r>
              <a:rPr lang="ru-RU" altLang="en-US" sz="2800" smtClean="0">
                <a:solidFill>
                  <a:schemeClr val="tx1"/>
                </a:solidFill>
                <a:latin typeface="Times New Roman" pitchFamily="18" charset="0"/>
                <a:cs typeface="Times New Roman" pitchFamily="18" charset="0"/>
              </a:rPr>
              <a:t> органического вещества в чистом виде </a:t>
            </a:r>
            <a:r>
              <a:rPr lang="en-US" altLang="en-US" sz="2800" smtClean="0">
                <a:solidFill>
                  <a:schemeClr val="tx1"/>
                </a:solidFill>
                <a:latin typeface="Times New Roman" pitchFamily="18" charset="0"/>
                <a:cs typeface="Times New Roman" pitchFamily="18" charset="0"/>
              </a:rPr>
              <a:t>–</a:t>
            </a:r>
            <a:r>
              <a:rPr lang="ru-RU" altLang="en-US" sz="2800" smtClean="0">
                <a:solidFill>
                  <a:schemeClr val="tx1"/>
                </a:solidFill>
                <a:latin typeface="Times New Roman" pitchFamily="18" charset="0"/>
                <a:cs typeface="Times New Roman" pitchFamily="18" charset="0"/>
              </a:rPr>
              <a:t> </a:t>
            </a:r>
            <a:r>
              <a:rPr lang="ru-RU" altLang="en-US" sz="2800" b="1" smtClean="0">
                <a:solidFill>
                  <a:schemeClr val="tx1"/>
                </a:solidFill>
                <a:latin typeface="Times New Roman" pitchFamily="18" charset="0"/>
                <a:cs typeface="Times New Roman" pitchFamily="18" charset="0"/>
              </a:rPr>
              <a:t>анмоор</a:t>
            </a:r>
            <a:r>
              <a:rPr lang="ru-RU" altLang="en-US" sz="2800" smtClean="0">
                <a:solidFill>
                  <a:schemeClr val="tx1"/>
                </a:solidFill>
                <a:latin typeface="Times New Roman" pitchFamily="18" charset="0"/>
                <a:cs typeface="Times New Roman" pitchFamily="18" charset="0"/>
              </a:rPr>
              <a:t> представляет собой смесь глинистого материала и гумифицированного органического вещества (по крайней мере в карбонатной среде).</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Процент органического вещества не превышает 30. Структура плотная, пластичная, клеящая.</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Мощность горизонта может достигать 20 см, иногда 30.</a:t>
            </a:r>
            <a:endParaRPr lang="en-US" altLang="en-US" sz="2800" smtClean="0">
              <a:solidFill>
                <a:schemeClr val="tx1"/>
              </a:solidFill>
              <a:latin typeface="Times New Roman" pitchFamily="18" charset="0"/>
              <a:cs typeface="Times New Roman" pitchFamily="18" charset="0"/>
            </a:endParaRPr>
          </a:p>
        </p:txBody>
      </p:sp>
      <p:sp>
        <p:nvSpPr>
          <p:cNvPr id="104451" name="Прямоугольник 1"/>
          <p:cNvSpPr>
            <a:spLocks noChangeArrowheads="1"/>
          </p:cNvSpPr>
          <p:nvPr/>
        </p:nvSpPr>
        <p:spPr bwMode="auto">
          <a:xfrm>
            <a:off x="2286000" y="692150"/>
            <a:ext cx="4572000" cy="585788"/>
          </a:xfrm>
          <a:prstGeom prst="rect">
            <a:avLst/>
          </a:prstGeom>
          <a:noFill/>
          <a:ln w="9525">
            <a:noFill/>
            <a:miter lim="800000"/>
            <a:headEnd/>
            <a:tailEnd/>
          </a:ln>
        </p:spPr>
        <p:txBody>
          <a:bodyPr>
            <a:spAutoFit/>
          </a:bodyPr>
          <a:lstStyle/>
          <a:p>
            <a:r>
              <a:rPr lang="ru-RU" altLang="en-US" sz="3200" b="1">
                <a:latin typeface="Times New Roman" pitchFamily="18" charset="0"/>
                <a:cs typeface="Times New Roman" pitchFamily="18" charset="0"/>
              </a:rPr>
              <a:t>Анмоор</a:t>
            </a:r>
            <a:r>
              <a:rPr lang="ru-RU" altLang="en-US" sz="3200">
                <a:latin typeface="Times New Roman" pitchFamily="18" charset="0"/>
                <a:cs typeface="Times New Roman" pitchFamily="18" charset="0"/>
              </a:rPr>
              <a:t> (</a:t>
            </a:r>
            <a:r>
              <a:rPr lang="en-US" altLang="en-US" sz="3200">
                <a:latin typeface="Times New Roman" pitchFamily="18" charset="0"/>
                <a:cs typeface="Times New Roman" pitchFamily="18" charset="0"/>
              </a:rPr>
              <a:t>Kubiena</a:t>
            </a:r>
            <a:r>
              <a:rPr lang="ru-RU" altLang="en-US" sz="3200">
                <a:latin typeface="Times New Roman" pitchFamily="18" charset="0"/>
                <a:cs typeface="Times New Roman" pitchFamily="18" charset="0"/>
              </a:rPr>
              <a:t>, </a:t>
            </a:r>
            <a:r>
              <a:rPr lang="ru-RU" altLang="en-US" sz="3200" i="1">
                <a:latin typeface="Times New Roman" pitchFamily="18" charset="0"/>
                <a:cs typeface="Times New Roman" pitchFamily="18" charset="0"/>
              </a:rPr>
              <a:t>1953</a:t>
            </a:r>
            <a:r>
              <a:rPr lang="ru-RU" altLang="en-US" sz="3200">
                <a:latin typeface="Times New Roman" pitchFamily="18" charset="0"/>
                <a:cs typeface="Times New Roman" pitchFamily="18" charset="0"/>
              </a:rPr>
              <a:t>)</a:t>
            </a:r>
            <a:endParaRPr lang="ru-RU" altLang="en-US" sz="3200"/>
          </a:p>
        </p:txBody>
      </p:sp>
      <p:sp>
        <p:nvSpPr>
          <p:cNvPr id="104452" name="Номер слайда 1"/>
          <p:cNvSpPr>
            <a:spLocks noGrp="1"/>
          </p:cNvSpPr>
          <p:nvPr>
            <p:ph type="sldNum" sz="quarter" idx="12"/>
          </p:nvPr>
        </p:nvSpPr>
        <p:spPr>
          <a:noFill/>
          <a:ln>
            <a:miter lim="800000"/>
            <a:headEnd/>
            <a:tailEnd/>
          </a:ln>
        </p:spPr>
        <p:txBody>
          <a:bodyPr/>
          <a:lstStyle/>
          <a:p>
            <a:fld id="{F33F957B-14A9-494F-819F-3969F5490979}" type="slidenum">
              <a:rPr lang="ru-RU" altLang="en-US" smtClean="0"/>
              <a:pPr/>
              <a:t>100</a:t>
            </a:fld>
            <a:endParaRPr lang="ru-RU" altLang="en-US" smtClean="0"/>
          </a:p>
        </p:txBody>
      </p:sp>
    </p:spTree>
  </p:cSld>
  <p:clrMapOvr>
    <a:masterClrMapping/>
  </p:clrMapOvr>
  <p:transition>
    <p:zoom/>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68313" y="1484313"/>
            <a:ext cx="8135937" cy="3816350"/>
          </a:xfrm>
          <a:solidFill>
            <a:srgbClr val="FFFFFF"/>
          </a:solidFill>
        </p:spPr>
        <p:txBody>
          <a:bodyPr/>
          <a:lstStyle/>
          <a:p>
            <a:pPr>
              <a:lnSpc>
                <a:spcPct val="125000"/>
              </a:lnSpc>
            </a:pPr>
            <a:r>
              <a:rPr lang="ru-RU" altLang="en-US" sz="2800" b="1" smtClean="0">
                <a:solidFill>
                  <a:schemeClr val="tx1"/>
                </a:solidFill>
                <a:latin typeface="Times New Roman" pitchFamily="18" charset="0"/>
                <a:cs typeface="Times New Roman" pitchFamily="18" charset="0"/>
              </a:rPr>
              <a:t>Анмоор</a:t>
            </a:r>
            <a:r>
              <a:rPr lang="en-US" altLang="en-US" sz="2800" smtClean="0">
                <a:solidFill>
                  <a:schemeClr val="tx1"/>
                </a:solidFill>
                <a:latin typeface="Times New Roman" pitchFamily="18" charset="0"/>
                <a:cs typeface="Times New Roman" pitchFamily="18" charset="0"/>
              </a:rPr>
              <a:t> – </a:t>
            </a:r>
            <a:r>
              <a:rPr lang="ru-RU" altLang="en-US" sz="2800" smtClean="0">
                <a:solidFill>
                  <a:schemeClr val="tx1"/>
                </a:solidFill>
                <a:latin typeface="Times New Roman" pitchFamily="18" charset="0"/>
                <a:cs typeface="Times New Roman" pitchFamily="18" charset="0"/>
              </a:rPr>
              <a:t>образование, которое не следует смешивать с мором, </a:t>
            </a:r>
            <a:r>
              <a:rPr lang="en-US" altLang="en-US" sz="2800" smtClean="0">
                <a:solidFill>
                  <a:schemeClr val="tx1"/>
                </a:solidFill>
                <a:latin typeface="Times New Roman" pitchFamily="18" charset="0"/>
                <a:cs typeface="Times New Roman" pitchFamily="18" charset="0"/>
              </a:rPr>
              <a:t>–</a:t>
            </a:r>
            <a:r>
              <a:rPr lang="ru-RU" altLang="en-US" sz="2800" smtClean="0">
                <a:solidFill>
                  <a:schemeClr val="tx1"/>
                </a:solidFill>
                <a:latin typeface="Times New Roman" pitchFamily="18" charset="0"/>
                <a:cs typeface="Times New Roman" pitchFamily="18" charset="0"/>
              </a:rPr>
              <a:t> характеризует некоторые глеевые почвы, то есть, следовательно, почвы с близким уровнем грунтовых вод, который, однако, заметно понижается в сухой сезон.</a:t>
            </a:r>
            <a:br>
              <a:rPr lang="ru-RU" altLang="en-US" sz="2800" smtClean="0">
                <a:solidFill>
                  <a:schemeClr val="tx1"/>
                </a:solidFill>
                <a:latin typeface="Times New Roman" pitchFamily="18" charset="0"/>
                <a:cs typeface="Times New Roman" pitchFamily="18" charset="0"/>
              </a:rPr>
            </a:br>
            <a:r>
              <a:rPr lang="ru-RU" altLang="en-US" sz="2800" b="1" smtClean="0">
                <a:solidFill>
                  <a:schemeClr val="tx1"/>
                </a:solidFill>
                <a:latin typeface="Times New Roman" pitchFamily="18" charset="0"/>
                <a:cs typeface="Times New Roman" pitchFamily="18" charset="0"/>
              </a:rPr>
              <a:t>Анмоор</a:t>
            </a:r>
            <a:r>
              <a:rPr lang="ru-RU" altLang="en-US" sz="2800" smtClean="0">
                <a:solidFill>
                  <a:schemeClr val="tx1"/>
                </a:solidFill>
                <a:latin typeface="Times New Roman" pitchFamily="18" charset="0"/>
                <a:cs typeface="Times New Roman" pitchFamily="18" charset="0"/>
              </a:rPr>
              <a:t>, оставаясь почти всегда насыщенным водой, все же в некоторые периоды высыхает.</a:t>
            </a:r>
            <a:endParaRPr lang="en-US" altLang="en-US" sz="2800" smtClean="0">
              <a:solidFill>
                <a:schemeClr val="tx1"/>
              </a:solidFill>
              <a:latin typeface="Times New Roman" pitchFamily="18" charset="0"/>
              <a:cs typeface="Times New Roman" pitchFamily="18" charset="0"/>
            </a:endParaRPr>
          </a:p>
        </p:txBody>
      </p:sp>
      <p:sp>
        <p:nvSpPr>
          <p:cNvPr id="105475" name="Номер слайда 1"/>
          <p:cNvSpPr>
            <a:spLocks noGrp="1"/>
          </p:cNvSpPr>
          <p:nvPr>
            <p:ph type="sldNum" sz="quarter" idx="12"/>
          </p:nvPr>
        </p:nvSpPr>
        <p:spPr>
          <a:noFill/>
          <a:ln>
            <a:miter lim="800000"/>
            <a:headEnd/>
            <a:tailEnd/>
          </a:ln>
        </p:spPr>
        <p:txBody>
          <a:bodyPr/>
          <a:lstStyle/>
          <a:p>
            <a:fld id="{0B0CE78A-B92A-4F28-8D01-BE3E67E47A52}" type="slidenum">
              <a:rPr lang="ru-RU" altLang="en-US" smtClean="0"/>
              <a:pPr/>
              <a:t>101</a:t>
            </a:fld>
            <a:endParaRPr lang="ru-RU" altLang="en-US" smtClean="0"/>
          </a:p>
        </p:txBody>
      </p:sp>
    </p:spTree>
  </p:cSld>
  <p:clrMapOvr>
    <a:masterClrMapping/>
  </p:clrMapOvr>
  <p:transition>
    <p:zoom/>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68313" y="115888"/>
            <a:ext cx="8567737" cy="6337300"/>
          </a:xfrm>
          <a:solidFill>
            <a:srgbClr val="FFFFFF"/>
          </a:solidFill>
        </p:spPr>
        <p:txBody>
          <a:bodyPr/>
          <a:lstStyle/>
          <a:p>
            <a:pPr>
              <a:lnSpc>
                <a:spcPct val="110000"/>
              </a:lnSpc>
            </a:pPr>
            <a:r>
              <a:rPr lang="ru-RU" altLang="en-US" sz="2800" b="1" smtClean="0">
                <a:solidFill>
                  <a:schemeClr val="tx1"/>
                </a:solidFill>
                <a:latin typeface="Times New Roman" pitchFamily="18" charset="0"/>
                <a:cs typeface="Times New Roman" pitchFamily="18" charset="0"/>
              </a:rPr>
              <a:t>Анмоор</a:t>
            </a:r>
            <a:r>
              <a:rPr lang="ru-RU" altLang="en-US" sz="2800" smtClean="0">
                <a:solidFill>
                  <a:schemeClr val="tx1"/>
                </a:solidFill>
                <a:latin typeface="Times New Roman" pitchFamily="18" charset="0"/>
                <a:cs typeface="Times New Roman" pitchFamily="18" charset="0"/>
              </a:rPr>
              <a:t> заметно отличается от биологически малоактивного </a:t>
            </a:r>
            <a:r>
              <a:rPr lang="ru-RU" altLang="en-US" sz="2800" b="1" i="1" smtClean="0">
                <a:solidFill>
                  <a:schemeClr val="tx1"/>
                </a:solidFill>
                <a:latin typeface="Times New Roman" pitchFamily="18" charset="0"/>
                <a:cs typeface="Times New Roman" pitchFamily="18" charset="0"/>
              </a:rPr>
              <a:t>торфа</a:t>
            </a:r>
            <a:r>
              <a:rPr lang="ru-RU" altLang="en-US" sz="2800" smtClean="0">
                <a:solidFill>
                  <a:schemeClr val="tx1"/>
                </a:solidFill>
                <a:latin typeface="Times New Roman" pitchFamily="18" charset="0"/>
                <a:cs typeface="Times New Roman" pitchFamily="18" charset="0"/>
              </a:rPr>
              <a:t>; для него характерно последовательное развитие двух типов фауны в зависимости от сезона; в период насыщения водой развивается водная фауна, а в период пересыхания</a:t>
            </a:r>
            <a:r>
              <a:rPr lang="en-US" altLang="en-US" sz="2800" smtClean="0">
                <a:solidFill>
                  <a:schemeClr val="tx1"/>
                </a:solidFill>
                <a:latin typeface="Times New Roman" pitchFamily="18" charset="0"/>
                <a:cs typeface="Times New Roman" pitchFamily="18" charset="0"/>
              </a:rPr>
              <a:t> –</a:t>
            </a:r>
            <a:r>
              <a:rPr lang="ru-RU" altLang="en-US" sz="2800" smtClean="0">
                <a:solidFill>
                  <a:schemeClr val="tx1"/>
                </a:solidFill>
                <a:latin typeface="Times New Roman" pitchFamily="18" charset="0"/>
                <a:cs typeface="Times New Roman" pitchFamily="18" charset="0"/>
              </a:rPr>
              <a:t> аэробная.</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Организмы инцистируются и переживают неблагоприятные для них сезоны в состоянии анабиоза.</a:t>
            </a:r>
            <a:br>
              <a:rPr lang="ru-RU" altLang="en-US" sz="2800" smtClean="0">
                <a:solidFill>
                  <a:schemeClr val="tx1"/>
                </a:solidFill>
                <a:latin typeface="Times New Roman" pitchFamily="18" charset="0"/>
                <a:cs typeface="Times New Roman" pitchFamily="18" charset="0"/>
              </a:rPr>
            </a:br>
            <a:r>
              <a:rPr lang="ru-RU" altLang="en-US" sz="2800" smtClean="0">
                <a:solidFill>
                  <a:schemeClr val="tx1"/>
                </a:solidFill>
                <a:latin typeface="Times New Roman" pitchFamily="18" charset="0"/>
                <a:cs typeface="Times New Roman" pitchFamily="18" charset="0"/>
              </a:rPr>
              <a:t>Подобная относительно интенсивная биологическая активность может объяснить хорошее перемешивание органического и минерального веществ и довольно развитую гумификацию </a:t>
            </a:r>
            <a:r>
              <a:rPr lang="ru-RU" altLang="en-US" sz="2800" b="1" smtClean="0">
                <a:solidFill>
                  <a:schemeClr val="tx1"/>
                </a:solidFill>
                <a:latin typeface="Times New Roman" pitchFamily="18" charset="0"/>
                <a:cs typeface="Times New Roman" pitchFamily="18" charset="0"/>
              </a:rPr>
              <a:t>анмоора</a:t>
            </a:r>
            <a:r>
              <a:rPr lang="ru-RU" altLang="en-US" sz="2800" smtClean="0">
                <a:solidFill>
                  <a:schemeClr val="tx1"/>
                </a:solidFill>
                <a:latin typeface="Times New Roman" pitchFamily="18" charset="0"/>
                <a:cs typeface="Times New Roman" pitchFamily="18" charset="0"/>
              </a:rPr>
              <a:t>.</a:t>
            </a:r>
            <a:endParaRPr lang="en-US" altLang="en-US" sz="2800" smtClean="0">
              <a:solidFill>
                <a:schemeClr val="tx1"/>
              </a:solidFill>
              <a:latin typeface="Times New Roman" pitchFamily="18" charset="0"/>
              <a:cs typeface="Times New Roman" pitchFamily="18" charset="0"/>
            </a:endParaRPr>
          </a:p>
        </p:txBody>
      </p:sp>
      <p:sp>
        <p:nvSpPr>
          <p:cNvPr id="106499" name="Номер слайда 1"/>
          <p:cNvSpPr>
            <a:spLocks noGrp="1"/>
          </p:cNvSpPr>
          <p:nvPr>
            <p:ph type="sldNum" sz="quarter" idx="12"/>
          </p:nvPr>
        </p:nvSpPr>
        <p:spPr>
          <a:noFill/>
          <a:ln>
            <a:miter lim="800000"/>
            <a:headEnd/>
            <a:tailEnd/>
          </a:ln>
        </p:spPr>
        <p:txBody>
          <a:bodyPr/>
          <a:lstStyle/>
          <a:p>
            <a:fld id="{A33DB89E-AF4E-40CA-91BC-EA995766D3BE}" type="slidenum">
              <a:rPr lang="ru-RU" altLang="en-US" smtClean="0"/>
              <a:pPr/>
              <a:t>102</a:t>
            </a:fld>
            <a:endParaRPr lang="ru-RU" altLang="en-US" smtClean="0"/>
          </a:p>
        </p:txBody>
      </p:sp>
    </p:spTree>
  </p:cSld>
  <p:clrMapOvr>
    <a:masterClrMapping/>
  </p:clrMapOvr>
  <p:transition>
    <p:zoom/>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satgeo.de/satgeo/messdaten/bausteine/boden/boden2/Norm-Gley.jpg"/>
          <p:cNvPicPr>
            <a:picLocks noChangeAspect="1" noChangeArrowheads="1"/>
          </p:cNvPicPr>
          <p:nvPr/>
        </p:nvPicPr>
        <p:blipFill>
          <a:blip r:embed="rId2"/>
          <a:srcRect/>
          <a:stretch>
            <a:fillRect/>
          </a:stretch>
        </p:blipFill>
        <p:spPr bwMode="auto">
          <a:xfrm>
            <a:off x="468313" y="115888"/>
            <a:ext cx="3959225" cy="6505575"/>
          </a:xfrm>
          <a:prstGeom prst="rect">
            <a:avLst/>
          </a:prstGeom>
          <a:noFill/>
          <a:ln w="9525">
            <a:noFill/>
            <a:miter lim="800000"/>
            <a:headEnd/>
            <a:tailEnd/>
          </a:ln>
        </p:spPr>
      </p:pic>
      <p:pic>
        <p:nvPicPr>
          <p:cNvPr id="107523" name="Picture 4"/>
          <p:cNvPicPr>
            <a:picLocks noChangeAspect="1" noChangeArrowheads="1"/>
          </p:cNvPicPr>
          <p:nvPr/>
        </p:nvPicPr>
        <p:blipFill>
          <a:blip r:embed="rId3"/>
          <a:srcRect/>
          <a:stretch>
            <a:fillRect/>
          </a:stretch>
        </p:blipFill>
        <p:spPr bwMode="auto">
          <a:xfrm>
            <a:off x="4464050" y="142875"/>
            <a:ext cx="4281488" cy="6478588"/>
          </a:xfrm>
          <a:prstGeom prst="rect">
            <a:avLst/>
          </a:prstGeom>
          <a:noFill/>
          <a:ln w="9525">
            <a:noFill/>
            <a:miter lim="800000"/>
            <a:headEnd/>
            <a:tailEnd/>
          </a:ln>
        </p:spPr>
      </p:pic>
      <p:sp>
        <p:nvSpPr>
          <p:cNvPr id="107524" name="Rectangle 2"/>
          <p:cNvSpPr>
            <a:spLocks noGrp="1" noChangeArrowheads="1"/>
          </p:cNvSpPr>
          <p:nvPr>
            <p:ph type="title"/>
          </p:nvPr>
        </p:nvSpPr>
        <p:spPr>
          <a:xfrm>
            <a:off x="6227763" y="260350"/>
            <a:ext cx="1368425" cy="576263"/>
          </a:xfrm>
          <a:solidFill>
            <a:srgbClr val="FFFFFF"/>
          </a:solidFill>
        </p:spPr>
        <p:txBody>
          <a:bodyPr/>
          <a:lstStyle/>
          <a:p>
            <a:pPr>
              <a:lnSpc>
                <a:spcPct val="110000"/>
              </a:lnSpc>
            </a:pPr>
            <a:r>
              <a:rPr lang="ru-RU" altLang="en-US" sz="2400" b="1" smtClean="0">
                <a:solidFill>
                  <a:schemeClr val="tx1"/>
                </a:solidFill>
                <a:latin typeface="Times New Roman" pitchFamily="18" charset="0"/>
                <a:cs typeface="Times New Roman" pitchFamily="18" charset="0"/>
              </a:rPr>
              <a:t>Анмоор</a:t>
            </a:r>
            <a:endParaRPr lang="en-US" altLang="en-US" sz="2400" smtClean="0">
              <a:solidFill>
                <a:schemeClr val="tx1"/>
              </a:solidFill>
              <a:latin typeface="Times New Roman" pitchFamily="18" charset="0"/>
              <a:cs typeface="Times New Roman" pitchFamily="18" charset="0"/>
            </a:endParaRPr>
          </a:p>
        </p:txBody>
      </p:sp>
      <p:sp>
        <p:nvSpPr>
          <p:cNvPr id="107525" name="Номер слайда 1"/>
          <p:cNvSpPr>
            <a:spLocks noGrp="1"/>
          </p:cNvSpPr>
          <p:nvPr>
            <p:ph type="sldNum" sz="quarter" idx="12"/>
          </p:nvPr>
        </p:nvSpPr>
        <p:spPr>
          <a:noFill/>
          <a:ln>
            <a:miter lim="800000"/>
            <a:headEnd/>
            <a:tailEnd/>
          </a:ln>
        </p:spPr>
        <p:txBody>
          <a:bodyPr/>
          <a:lstStyle/>
          <a:p>
            <a:fld id="{C1637EC5-ABA3-4EA0-AB2B-65ECAE11F977}" type="slidenum">
              <a:rPr lang="ru-RU" altLang="en-US" smtClean="0"/>
              <a:pPr/>
              <a:t>103</a:t>
            </a:fld>
            <a:endParaRPr lang="ru-RU" altLang="en-US" smtClean="0"/>
          </a:p>
        </p:txBody>
      </p:sp>
    </p:spTree>
  </p:cSld>
  <p:clrMapOvr>
    <a:masterClrMapping/>
  </p:clrMapOvr>
  <p:transition>
    <p:zoom/>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39750" y="3284538"/>
            <a:ext cx="8208963" cy="2973387"/>
          </a:xfrm>
          <a:solidFill>
            <a:srgbClr val="FFFFFF"/>
          </a:solidFill>
        </p:spPr>
        <p:txBody>
          <a:bodyPr/>
          <a:lstStyle/>
          <a:p>
            <a:pPr algn="just">
              <a:lnSpc>
                <a:spcPct val="135000"/>
              </a:lnSpc>
            </a:pPr>
            <a:r>
              <a:rPr lang="ru-RU" altLang="en-US" sz="2800" b="1" i="1" smtClean="0">
                <a:solidFill>
                  <a:schemeClr val="tx1"/>
                </a:solidFill>
                <a:latin typeface="Times New Roman" pitchFamily="18" charset="0"/>
                <a:cs typeface="Times New Roman" pitchFamily="18" charset="0"/>
              </a:rPr>
              <a:t>Кислый</a:t>
            </a:r>
            <a:r>
              <a:rPr lang="ru-RU" altLang="en-US" sz="2800" smtClean="0">
                <a:solidFill>
                  <a:schemeClr val="tx1"/>
                </a:solidFill>
                <a:latin typeface="Times New Roman" pitchFamily="18" charset="0"/>
                <a:cs typeface="Times New Roman" pitchFamily="18" charset="0"/>
              </a:rPr>
              <a:t> (олиготрофный) </a:t>
            </a:r>
            <a:r>
              <a:rPr lang="ru-RU" altLang="en-US" sz="2800" b="1" i="1" smtClean="0">
                <a:solidFill>
                  <a:schemeClr val="tx1"/>
                </a:solidFill>
                <a:latin typeface="Times New Roman" pitchFamily="18" charset="0"/>
                <a:cs typeface="Times New Roman" pitchFamily="18" charset="0"/>
              </a:rPr>
              <a:t>анмоор</a:t>
            </a:r>
            <a:r>
              <a:rPr lang="ru-RU" altLang="en-US" sz="2800" smtClean="0">
                <a:solidFill>
                  <a:schemeClr val="tx1"/>
                </a:solidFill>
                <a:latin typeface="Times New Roman" pitchFamily="18" charset="0"/>
                <a:cs typeface="Times New Roman" pitchFamily="18" charset="0"/>
              </a:rPr>
              <a:t> образуется в среде, содержащей мало оснований, а </a:t>
            </a:r>
            <a:r>
              <a:rPr lang="ru-RU" altLang="en-US" sz="2800" b="1" i="1" smtClean="0">
                <a:solidFill>
                  <a:schemeClr val="tx1"/>
                </a:solidFill>
                <a:latin typeface="Times New Roman" pitchFamily="18" charset="0"/>
                <a:cs typeface="Times New Roman" pitchFamily="18" charset="0"/>
              </a:rPr>
              <a:t>кальциевый</a:t>
            </a:r>
            <a:r>
              <a:rPr lang="ru-RU" altLang="en-US" sz="2800" smtClean="0">
                <a:solidFill>
                  <a:schemeClr val="tx1"/>
                </a:solidFill>
                <a:latin typeface="Times New Roman" pitchFamily="18" charset="0"/>
                <a:cs typeface="Times New Roman" pitchFamily="18" charset="0"/>
              </a:rPr>
              <a:t> (мезотрофный) </a:t>
            </a:r>
            <a:r>
              <a:rPr lang="ru-RU" altLang="en-US" sz="2800" b="1" i="1" smtClean="0">
                <a:solidFill>
                  <a:schemeClr val="tx1"/>
                </a:solidFill>
                <a:latin typeface="Times New Roman" pitchFamily="18" charset="0"/>
                <a:cs typeface="Times New Roman" pitchFamily="18" charset="0"/>
              </a:rPr>
              <a:t>анмоор</a:t>
            </a:r>
            <a:r>
              <a:rPr lang="ru-RU" altLang="en-US" sz="2800" smtClean="0">
                <a:solidFill>
                  <a:schemeClr val="tx1"/>
                </a:solidFill>
                <a:latin typeface="Times New Roman" pitchFamily="18" charset="0"/>
                <a:cs typeface="Times New Roman" pitchFamily="18" charset="0"/>
              </a:rPr>
              <a:t> – в среде, содержащей много оснований; кальциевый </a:t>
            </a:r>
            <a:r>
              <a:rPr lang="ru-RU" altLang="en-US" sz="2800" b="1" smtClean="0">
                <a:solidFill>
                  <a:schemeClr val="tx1"/>
                </a:solidFill>
                <a:latin typeface="Times New Roman" pitchFamily="18" charset="0"/>
                <a:cs typeface="Times New Roman" pitchFamily="18" charset="0"/>
              </a:rPr>
              <a:t>анмоор</a:t>
            </a:r>
            <a:r>
              <a:rPr lang="ru-RU" altLang="en-US" sz="2800" smtClean="0">
                <a:solidFill>
                  <a:schemeClr val="tx1"/>
                </a:solidFill>
                <a:latin typeface="Times New Roman" pitchFamily="18" charset="0"/>
                <a:cs typeface="Times New Roman" pitchFamily="18" charset="0"/>
              </a:rPr>
              <a:t> богаче и биологически более активный.</a:t>
            </a:r>
            <a:endParaRPr lang="en-US" altLang="en-US" sz="2800" smtClean="0">
              <a:solidFill>
                <a:schemeClr val="tx1"/>
              </a:solidFill>
              <a:latin typeface="Times New Roman" pitchFamily="18" charset="0"/>
              <a:cs typeface="Times New Roman" pitchFamily="18" charset="0"/>
            </a:endParaRPr>
          </a:p>
        </p:txBody>
      </p:sp>
      <p:sp>
        <p:nvSpPr>
          <p:cNvPr id="108547" name="Прямоугольник 1"/>
          <p:cNvSpPr>
            <a:spLocks noChangeArrowheads="1"/>
          </p:cNvSpPr>
          <p:nvPr/>
        </p:nvSpPr>
        <p:spPr bwMode="auto">
          <a:xfrm>
            <a:off x="468313" y="211138"/>
            <a:ext cx="8351837" cy="1662112"/>
          </a:xfrm>
          <a:prstGeom prst="rect">
            <a:avLst/>
          </a:prstGeom>
          <a:solidFill>
            <a:schemeClr val="bg1"/>
          </a:solidFill>
          <a:ln w="9525">
            <a:noFill/>
            <a:miter lim="800000"/>
            <a:headEnd/>
            <a:tailEnd/>
          </a:ln>
        </p:spPr>
        <p:txBody>
          <a:bodyPr>
            <a:spAutoFit/>
          </a:bodyPr>
          <a:lstStyle/>
          <a:p>
            <a:pPr algn="ctr"/>
            <a:r>
              <a:rPr lang="ru-RU" altLang="en-US" sz="2800" b="1">
                <a:latin typeface="Times New Roman" pitchFamily="18" charset="0"/>
                <a:cs typeface="Times New Roman" pitchFamily="18" charset="0"/>
              </a:rPr>
              <a:t>Классификация анмоора</a:t>
            </a:r>
          </a:p>
          <a:p>
            <a:pPr algn="ctr"/>
            <a:endParaRPr lang="ru-RU" altLang="en-US" sz="2800" b="1">
              <a:latin typeface="Times New Roman" pitchFamily="18" charset="0"/>
              <a:cs typeface="Times New Roman" pitchFamily="18" charset="0"/>
            </a:endParaRPr>
          </a:p>
          <a:p>
            <a:pPr algn="ctr"/>
            <a:endParaRPr lang="ru-RU" altLang="en-US" sz="2800" b="1">
              <a:latin typeface="Times New Roman" pitchFamily="18" charset="0"/>
              <a:cs typeface="Times New Roman" pitchFamily="18" charset="0"/>
            </a:endParaRPr>
          </a:p>
          <a:p>
            <a:pPr algn="ctr"/>
            <a:endParaRPr lang="ru-RU" altLang="en-US"/>
          </a:p>
        </p:txBody>
      </p:sp>
      <p:pic>
        <p:nvPicPr>
          <p:cNvPr id="108548" name="Picture 4"/>
          <p:cNvPicPr>
            <a:picLocks noChangeAspect="1" noChangeArrowheads="1"/>
          </p:cNvPicPr>
          <p:nvPr/>
        </p:nvPicPr>
        <p:blipFill>
          <a:blip r:embed="rId2"/>
          <a:srcRect/>
          <a:stretch>
            <a:fillRect/>
          </a:stretch>
        </p:blipFill>
        <p:spPr bwMode="auto">
          <a:xfrm>
            <a:off x="2627313" y="1033463"/>
            <a:ext cx="4718050" cy="2087562"/>
          </a:xfrm>
          <a:prstGeom prst="rect">
            <a:avLst/>
          </a:prstGeom>
          <a:noFill/>
          <a:ln w="9525">
            <a:noFill/>
            <a:miter lim="800000"/>
            <a:headEnd/>
            <a:tailEnd/>
          </a:ln>
        </p:spPr>
      </p:pic>
      <p:sp>
        <p:nvSpPr>
          <p:cNvPr id="108549" name="Номер слайда 1"/>
          <p:cNvSpPr>
            <a:spLocks noGrp="1"/>
          </p:cNvSpPr>
          <p:nvPr>
            <p:ph type="sldNum" sz="quarter" idx="12"/>
          </p:nvPr>
        </p:nvSpPr>
        <p:spPr>
          <a:noFill/>
          <a:ln>
            <a:miter lim="800000"/>
            <a:headEnd/>
            <a:tailEnd/>
          </a:ln>
        </p:spPr>
        <p:txBody>
          <a:bodyPr/>
          <a:lstStyle/>
          <a:p>
            <a:fld id="{F58232F5-2F58-49C9-98E8-DE25A0F20AA4}" type="slidenum">
              <a:rPr lang="ru-RU" altLang="en-US" smtClean="0"/>
              <a:pPr/>
              <a:t>104</a:t>
            </a:fld>
            <a:endParaRPr lang="ru-RU" altLang="en-US" smtClean="0"/>
          </a:p>
        </p:txBody>
      </p:sp>
    </p:spTree>
  </p:cSld>
  <p:clrMapOvr>
    <a:masterClrMapping/>
  </p:clrMapOvr>
  <p:transition>
    <p:zoom/>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395288" y="260350"/>
            <a:ext cx="8640762" cy="1081088"/>
          </a:xfrm>
        </p:spPr>
        <p:txBody>
          <a:bodyPr/>
          <a:lstStyle/>
          <a:p>
            <a:pPr algn="ctr" eaLnBrk="1" hangingPunct="1"/>
            <a:r>
              <a:rPr lang="ru-RU" altLang="en-US" sz="3200" b="1" smtClean="0">
                <a:solidFill>
                  <a:schemeClr val="tx1"/>
                </a:solidFill>
                <a:latin typeface="Times New Roman" pitchFamily="18" charset="0"/>
              </a:rPr>
              <a:t>Роль гумуса (почвенного органического вещества):</a:t>
            </a:r>
          </a:p>
        </p:txBody>
      </p:sp>
      <p:sp>
        <p:nvSpPr>
          <p:cNvPr id="109571" name="Rectangle 3"/>
          <p:cNvSpPr>
            <a:spLocks noGrp="1" noChangeArrowheads="1"/>
          </p:cNvSpPr>
          <p:nvPr>
            <p:ph type="body" idx="1"/>
          </p:nvPr>
        </p:nvSpPr>
        <p:spPr>
          <a:xfrm>
            <a:off x="468313" y="1484313"/>
            <a:ext cx="8424862" cy="4465637"/>
          </a:xfrm>
        </p:spPr>
        <p:txBody>
          <a:bodyPr/>
          <a:lstStyle/>
          <a:p>
            <a:pPr algn="just" eaLnBrk="1" hangingPunct="1">
              <a:lnSpc>
                <a:spcPct val="125000"/>
              </a:lnSpc>
              <a:spcBef>
                <a:spcPct val="0"/>
              </a:spcBef>
              <a:spcAft>
                <a:spcPts val="600"/>
              </a:spcAft>
            </a:pPr>
            <a:r>
              <a:rPr lang="ru-RU" altLang="en-US" b="1" i="1" smtClean="0">
                <a:latin typeface="Times New Roman" pitchFamily="18" charset="0"/>
              </a:rPr>
              <a:t>физическая</a:t>
            </a:r>
            <a:r>
              <a:rPr lang="ru-RU" altLang="en-US" smtClean="0">
                <a:latin typeface="Times New Roman" pitchFamily="18" charset="0"/>
              </a:rPr>
              <a:t>, состоящая в изменении цвета, текстуры и структуры почвы, её влагоёмкости и аэрации;</a:t>
            </a:r>
          </a:p>
          <a:p>
            <a:pPr algn="just" eaLnBrk="1" hangingPunct="1">
              <a:lnSpc>
                <a:spcPct val="125000"/>
              </a:lnSpc>
              <a:spcBef>
                <a:spcPct val="0"/>
              </a:spcBef>
              <a:spcAft>
                <a:spcPts val="600"/>
              </a:spcAft>
            </a:pPr>
            <a:r>
              <a:rPr lang="ru-RU" altLang="en-US" b="1" i="1" smtClean="0">
                <a:latin typeface="Times New Roman" pitchFamily="18" charset="0"/>
              </a:rPr>
              <a:t>химическая</a:t>
            </a:r>
            <a:r>
              <a:rPr lang="ru-RU" altLang="en-US" smtClean="0">
                <a:latin typeface="Times New Roman" pitchFamily="18" charset="0"/>
              </a:rPr>
              <a:t>, выражающаяся во влиянии на растворимость некоторых почвенных минералов, в образовании с некоторыми элементами соединений, доступных для питания растений, и в повышении буферности почв;</a:t>
            </a:r>
          </a:p>
        </p:txBody>
      </p:sp>
      <p:sp>
        <p:nvSpPr>
          <p:cNvPr id="109572" name="Номер слайда 1"/>
          <p:cNvSpPr>
            <a:spLocks noGrp="1"/>
          </p:cNvSpPr>
          <p:nvPr>
            <p:ph type="sldNum" sz="quarter" idx="12"/>
          </p:nvPr>
        </p:nvSpPr>
        <p:spPr>
          <a:noFill/>
          <a:ln>
            <a:miter lim="800000"/>
            <a:headEnd/>
            <a:tailEnd/>
          </a:ln>
        </p:spPr>
        <p:txBody>
          <a:bodyPr/>
          <a:lstStyle/>
          <a:p>
            <a:fld id="{9AE54D4B-2363-45B7-B5EF-B4B9333EFC47}" type="slidenum">
              <a:rPr lang="ru-RU" altLang="en-US" smtClean="0"/>
              <a:pPr/>
              <a:t>105</a:t>
            </a:fld>
            <a:endParaRPr lang="ru-RU" altLang="en-US" smtClean="0"/>
          </a:p>
        </p:txBody>
      </p:sp>
    </p:spTree>
  </p:cSld>
  <p:clrMapOvr>
    <a:masterClrMapping/>
  </p:clrMapOvr>
  <p:transition>
    <p:zoom/>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95288" y="260350"/>
            <a:ext cx="8640762" cy="1081088"/>
          </a:xfrm>
        </p:spPr>
        <p:txBody>
          <a:bodyPr/>
          <a:lstStyle/>
          <a:p>
            <a:pPr algn="ctr" eaLnBrk="1" hangingPunct="1"/>
            <a:r>
              <a:rPr lang="ru-RU" altLang="en-US" sz="3200" b="1" smtClean="0">
                <a:solidFill>
                  <a:schemeClr val="tx1"/>
                </a:solidFill>
                <a:latin typeface="Times New Roman" pitchFamily="18" charset="0"/>
              </a:rPr>
              <a:t>Роль гумуса (почвенного органического вещества):</a:t>
            </a:r>
          </a:p>
        </p:txBody>
      </p:sp>
      <p:sp>
        <p:nvSpPr>
          <p:cNvPr id="110595" name="Rectangle 3"/>
          <p:cNvSpPr>
            <a:spLocks noGrp="1" noChangeArrowheads="1"/>
          </p:cNvSpPr>
          <p:nvPr>
            <p:ph type="body" idx="1"/>
          </p:nvPr>
        </p:nvSpPr>
        <p:spPr>
          <a:xfrm>
            <a:off x="468313" y="1484313"/>
            <a:ext cx="8280400" cy="3889375"/>
          </a:xfrm>
        </p:spPr>
        <p:txBody>
          <a:bodyPr/>
          <a:lstStyle/>
          <a:p>
            <a:pPr algn="just" eaLnBrk="1" hangingPunct="1">
              <a:lnSpc>
                <a:spcPct val="125000"/>
              </a:lnSpc>
              <a:spcBef>
                <a:spcPct val="0"/>
              </a:spcBef>
              <a:spcAft>
                <a:spcPts val="600"/>
              </a:spcAft>
            </a:pPr>
            <a:r>
              <a:rPr lang="ru-RU" altLang="en-US" b="1" i="1" smtClean="0">
                <a:latin typeface="Times New Roman" pitchFamily="18" charset="0"/>
              </a:rPr>
              <a:t>биологическая</a:t>
            </a:r>
            <a:r>
              <a:rPr lang="ru-RU" altLang="en-US" smtClean="0">
                <a:latin typeface="Times New Roman" pitchFamily="18" charset="0"/>
              </a:rPr>
              <a:t>, проявляющаяся в том, что органический материал служит источником энергии для развития микроорганизмов, содействует превращению почвы в питательную среду, пригодную для роста высших растений, доставляя, хотя и медленно, но постоянно питательные вещества растениям.</a:t>
            </a:r>
          </a:p>
        </p:txBody>
      </p:sp>
      <p:sp>
        <p:nvSpPr>
          <p:cNvPr id="110596" name="Номер слайда 1"/>
          <p:cNvSpPr>
            <a:spLocks noGrp="1"/>
          </p:cNvSpPr>
          <p:nvPr>
            <p:ph type="sldNum" sz="quarter" idx="12"/>
          </p:nvPr>
        </p:nvSpPr>
        <p:spPr>
          <a:noFill/>
          <a:ln>
            <a:miter lim="800000"/>
            <a:headEnd/>
            <a:tailEnd/>
          </a:ln>
        </p:spPr>
        <p:txBody>
          <a:bodyPr/>
          <a:lstStyle/>
          <a:p>
            <a:fld id="{3D4001EE-7D6C-452A-8EA2-A0B376046206}" type="slidenum">
              <a:rPr lang="ru-RU" altLang="en-US" smtClean="0"/>
              <a:pPr/>
              <a:t>106</a:t>
            </a:fld>
            <a:endParaRPr lang="ru-RU" altLang="en-US" smtClean="0"/>
          </a:p>
        </p:txBody>
      </p:sp>
    </p:spTree>
  </p:cSld>
  <p:clrMapOvr>
    <a:masterClrMapping/>
  </p:clrMapOvr>
  <p:transition>
    <p:zoom/>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900113" y="1844675"/>
            <a:ext cx="7345362" cy="2592388"/>
          </a:xfrm>
        </p:spPr>
        <p:txBody>
          <a:bodyPr/>
          <a:lstStyle/>
          <a:p>
            <a:pPr algn="ctr" eaLnBrk="1" hangingPunct="1"/>
            <a:r>
              <a:rPr lang="ru-RU" altLang="en-US" sz="7200" b="1" smtClean="0">
                <a:solidFill>
                  <a:schemeClr val="bg2"/>
                </a:solidFill>
                <a:latin typeface="Times New Roman" pitchFamily="18" charset="0"/>
              </a:rPr>
              <a:t>Благодарю</a:t>
            </a:r>
            <a:r>
              <a:rPr lang="en-US" altLang="en-US" sz="7200" b="1" smtClean="0">
                <a:solidFill>
                  <a:schemeClr val="bg2"/>
                </a:solidFill>
                <a:latin typeface="Times New Roman" pitchFamily="18" charset="0"/>
              </a:rPr>
              <a:t/>
            </a:r>
            <a:br>
              <a:rPr lang="en-US" altLang="en-US" sz="7200" b="1" smtClean="0">
                <a:solidFill>
                  <a:schemeClr val="bg2"/>
                </a:solidFill>
                <a:latin typeface="Times New Roman" pitchFamily="18" charset="0"/>
              </a:rPr>
            </a:br>
            <a:r>
              <a:rPr lang="ru-RU" altLang="en-US" sz="7200" b="1" smtClean="0">
                <a:solidFill>
                  <a:schemeClr val="bg2"/>
                </a:solidFill>
                <a:latin typeface="Times New Roman" pitchFamily="18" charset="0"/>
              </a:rPr>
              <a:t>за внимание!</a:t>
            </a:r>
          </a:p>
        </p:txBody>
      </p:sp>
      <p:sp>
        <p:nvSpPr>
          <p:cNvPr id="111619" name="Номер слайда 1"/>
          <p:cNvSpPr>
            <a:spLocks noGrp="1"/>
          </p:cNvSpPr>
          <p:nvPr>
            <p:ph type="sldNum" sz="quarter" idx="12"/>
          </p:nvPr>
        </p:nvSpPr>
        <p:spPr>
          <a:noFill/>
          <a:ln>
            <a:miter lim="800000"/>
            <a:headEnd/>
            <a:tailEnd/>
          </a:ln>
        </p:spPr>
        <p:txBody>
          <a:bodyPr/>
          <a:lstStyle/>
          <a:p>
            <a:fld id="{7FEACFB2-3E3C-4FA7-B7D2-8EC5B372392B}" type="slidenum">
              <a:rPr lang="ru-RU" altLang="en-US" smtClean="0"/>
              <a:pPr/>
              <a:t>107</a:t>
            </a:fld>
            <a:endParaRPr lang="ru-RU" altLang="en-US" smtClean="0"/>
          </a:p>
        </p:txBody>
      </p:sp>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Уровень">
  <a:themeElements>
    <a:clrScheme name="Уровень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Уровень">
      <a:majorFont>
        <a:latin typeface="Garamond"/>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Уровень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Уровень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Уровень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Уровень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Уровень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Уровень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Уровень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Уровень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Level</Template>
  <TotalTime>3563</TotalTime>
  <Words>2503</Words>
  <Application>Microsoft Office PowerPoint</Application>
  <PresentationFormat>Экран (4:3)</PresentationFormat>
  <Paragraphs>287</Paragraphs>
  <Slides>107</Slides>
  <Notes>5</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107</vt:i4>
      </vt:variant>
    </vt:vector>
  </HeadingPairs>
  <TitlesOfParts>
    <vt:vector size="115" baseType="lpstr">
      <vt:lpstr>Verdana</vt:lpstr>
      <vt:lpstr>Arial</vt:lpstr>
      <vt:lpstr>Garamond</vt:lpstr>
      <vt:lpstr>Wingdings</vt:lpstr>
      <vt:lpstr>Calibri</vt:lpstr>
      <vt:lpstr>Times New Roman</vt:lpstr>
      <vt:lpstr>Уровень</vt:lpstr>
      <vt:lpstr>Microsoft Word Picture</vt:lpstr>
      <vt:lpstr>Классификация гумуса</vt:lpstr>
      <vt:lpstr>Гумус (от лат. humus — земля, почва)</vt:lpstr>
      <vt:lpstr>Гумус</vt:lpstr>
      <vt:lpstr>Гумус</vt:lpstr>
      <vt:lpstr>Гумус</vt:lpstr>
      <vt:lpstr>Гумус</vt:lpstr>
      <vt:lpstr>Гумус</vt:lpstr>
      <vt:lpstr>Гумус</vt:lpstr>
      <vt:lpstr>Гумус</vt:lpstr>
      <vt:lpstr>Гумус</vt:lpstr>
      <vt:lpstr>Гумус</vt:lpstr>
      <vt:lpstr>Гумус</vt:lpstr>
      <vt:lpstr>Гумус</vt:lpstr>
      <vt:lpstr>Вера Владимировна Пономарёва и Татьяна Алексеевна Плотникова писали: «Нередко, говоря о том, что такое гумус, ограничиваются определением, что это специфи-ческий продукт биохимического превращения растительных и животных остатков, более сложный и устойчивый к разложению, чем органические остатки, из которых он образовался. </vt:lpstr>
      <vt:lpstr>Иногда говорят, что гумус – промежуточный продукт разложения органических остатков. Оба определения, особенно второе, нельзя считать правильными. Говоря о происхождении и природе гумуса, нельзя ограничиваться лишь биохимической стороной вопроса: у него есть очень важная экологическая сторона, которая заставляет отвечать не только на вопрос, что есть гумус, но и почему, для чего в поверхностном слое суши Земли образуется и накапливается гумус».</vt:lpstr>
      <vt:lpstr>Оригинальной точки зрения придерживался датский лесовод и почвовед Петер Эразм Мюллер, который считал, что гумус – биологическая система, в которой взаимодействуют органические вещества, минеральные соединения, микрофлора (прокариоты и грибы), микрофауна (протисты и микроскопические беспозвоночные) и растительность, а не совокупность определенных химических соединений.</vt:lpstr>
      <vt:lpstr>Теперь такой подход можно назвать экологическим.</vt:lpstr>
      <vt:lpstr>Экологический тип гумуса – понятие, относящееся к совокупности подстилки и гумусового горизонта с характерными для них морфологическими, биохимическими и химическими признаками.</vt:lpstr>
      <vt:lpstr>Экологический тип гумуса </vt:lpstr>
      <vt:lpstr>Экологический тип гумуса</vt:lpstr>
      <vt:lpstr>Соотношением этих биологических факторов обусловливается относительное значение двух характерных гумусовых горизонтов – органический горизонт, лежащий на минеральной почве, неполно разложившийся и еще сохраняющий структуру растительного опада и смешанный горизонт, одновременно органический и минеральный, с очень изменчивой структурой, зависящей от типа гумуса и возникающей в результате образования комплексов из минерального и органического веществ; последние трансформированы в результате биологической активности.</vt:lpstr>
      <vt:lpstr>Микроклиматические условия формирования гумуса также немаловажны, на что уже указывалось при описании основных процессов – минерализации и гумификации. Это привело большинство исследователей к мысли о необходимости выделять три главных типа гумуса, образовавшегося при аэробиозе (что не исключает существование периодов временного анаэробиоза): мюлль, модер и мор. Кроме того, выделяют гидроморфный гумус, появляющийся в условиях преобладающего анаэробиоза: анмоор (временный анаэробиоз), торф (постоянный анаэробиоз).</vt:lpstr>
      <vt:lpstr>Каждый тип гумуса характеризуется определенными химическими свойствами, важнейшими из которых являются соотношение С:N, кислотность и степень насыщенности основаниями. В известной мере тип гумуса определяется составом почвенной биоты. Все внешние факторы, которые оказывают влияние на формирование того или иного типа гумуса, в совокупности определяют интенсивность биологического круговорота. При высокой его интенсивности из исходного органического материала образуется гумус типа мулль, при низкой – мор.</vt:lpstr>
      <vt:lpstr>Участие биоты в трансформации органического материала</vt:lpstr>
      <vt:lpstr>Схема главнейших типов гумуса </vt:lpstr>
      <vt:lpstr>Типы гумуса </vt:lpstr>
      <vt:lpstr>Типы гумуса </vt:lpstr>
      <vt:lpstr>Типы гумуса </vt:lpstr>
      <vt:lpstr>Классификация гумуса</vt:lpstr>
      <vt:lpstr>Схема классификации типов гумуса</vt:lpstr>
      <vt:lpstr>1. Гумус, образующийся в условиях аэрации. а) Морфология и степень смешения с минеральным веществом: Мор — ничтожное или слабое смешение органической части с минеральной; горизонт А0 очень отчетливый и мощный. Модер — неполное смешение органической части с минеральной; неясная граница между А0 и А1; отсутствует образование глинисто-гумусового комплекса; в основе микроструктуры находятся органические микроагрегаты, прилипшие к минеральным частичкам. Мюлль — полное включение органической части в минеральную с образованием глинисто-гумусового комплекса. А0 отсутствует; в основе микроструктуры находятся глинисто-гумусовые агрегаты размером от 0,1 до 1 мм.</vt:lpstr>
      <vt:lpstr>б) Биохимия: Мор — слабая трансформация опада, производимая главным образом грибами, особенно миксомицетами. Модер — сильная биологическая трансформация под влиянием артропод в сочетании с влиянием грибов и бактерий. Мюлль — сильная биологическая трансформация под влиянием дождевых червей и бактерий; образование глинисто-гумусового комплекса. Подчеркнем, что кальциевый мюлль, то есть мюлль, насыщенный кальцием и магнием, следует классифицировать отдельно по причине его сильной гумификации, приводящей к обильному и глубокому включению органического вещества, которое тесно связано с глиной в пределах горизонта А1.</vt:lpstr>
      <vt:lpstr>2. Гумус, образующийся в условиях анаэробиоза. а) Морфология и степень смешения с минеральным веществом: Торф – ничтожное или слабое включение органической части в минеральную; волокнистая структура. Анмоор – если не сплошное, то по крайней мере заметное включение, ощущаемое до глубины 10-20 см; структура массивная. б) Биохимия: Торф – биохимическая трансформация очень слабая. Анмоор – биохимическая трансформация сильная, развивающаяся под влиянием перемежающегося воздействия аэробных и анаэробных организмов; гумификация интенсивная.</vt:lpstr>
      <vt:lpstr>МОР (от нем. Moor – торфяник), или мор-гумус – грубый гумус – неразложившиеся или слабо разложившиеся остатки преимущественно растительного происхождения. Содержит в себе много неразложившихся растительных остатков и мало экскрементов почвенных беспозвоночных животных. Входит в состав лесных подстилок, торфяных горизонтов, степного войлока. Образуется в почвах бедных почвенной фауной при наличии трудноразлагаемого растительного материала при преобладании грибного и микробиального типа разложения органического вещества. Для почв с грубым гумусом характерна кислая реакция среды. Отношение С:N в таком гумусе обычно всегда выше 20.</vt:lpstr>
      <vt:lpstr>Мор-гумус</vt:lpstr>
      <vt:lpstr>Мор-гумус</vt:lpstr>
      <vt:lpstr>Мор-гумус</vt:lpstr>
      <vt:lpstr>Почвы, в которых формируется подобный тип гумуса, характеризуются наличием самой мощной подстилки. Типичный мор приурочен к местам с напочвенным покровом в основном состоящим из мхов. Подстилка и гумусовый горизонт густо переплетены грибным мицелием, почвенная фауна обеднена, дождевые черви отсутствуют. Под микроскопом в море хорошо просматриваются: конфигурации клеток растительного опада, их расположение, толщина клеточных стенок и др. В растительных остатках разрушены наименее устойчивые к действию экзоферментов почвенной биоты ткани (камбий, флоэма, паренхима первичной коры и др.). Окраска растительных остатков, входящих в состав мор, – от соломенно-желтой до темно-бурой.</vt:lpstr>
      <vt:lpstr>По Цёттлю, активный мор (C/N ~ 30) освобождает 7 % валового азота в год, что обеспечивает достаточное питание ацидофильным видам. Неактивный мор (C/N &gt; 30), напротив, освобождает очень мало азота (1-3 %); в почвах с этим типом гумуса у растений часто наблюдается азотная недостаточность; нечувствительны к ней лишь малотребовательные ацидофильные виды (сосны, верески). Стадии неактивного мора развиваются, ухудшаясь по причине потерь азота при выщелачивании в растворимых, но не усвояемых формах (комплексы полифенолов, протеинов, образующих некоторые фульвокислоты).</vt:lpstr>
      <vt:lpstr>Мор Для этого типа гумуса характерна медленная минерализация свежего органического вещества с образованием бурого или черного слоя, сохраняющего структуру растительной массы и лежащего непосредственно на минеральной части почвы. Таков горизонт А0 – мощный, с резкой нижней границей; он часто подразделяется на три слоя.  Относительное значение каждого из этих слоев очень различно, что служит основанием для разделения грубого гумуса на подтипы.</vt:lpstr>
      <vt:lpstr>Гумификация в мор-гумусе также очень медленная; при образовании много­численных растворимых органических веществ (органические кислоты, полифенолы) не происходит их полимеризация; на местах образуются лишь небольшие количества малорастворимых предшественников бурых гуминовых кислот. Растворимые вещества (фульвокислоты) выносятся в глубь профиля, вызывая процессы выветривания и миграции некоторых минеральных веществ (лессиваж и оподзоливание).</vt:lpstr>
      <vt:lpstr>Минерализация грубого гумуса протекает медленно с образованием очень малых количеств аммиачного азота; в горизонте А0 отношение C/N всегда больше 20. В зависимости от значения этого отношения различают активный и неактивный мор. В первом отношение C/N обычно бывает менее 30 (или даже 25), и его образование обусловлено неблагоприятными внешними причинами (холодные бореальный или субальпийский климаты). Улучшение этих условий, например увеличение инсоляции, вызывает нарастание минерализации азота, вследствие чего продуцирование аммиачного азота может относительно увеличиться.</vt:lpstr>
      <vt:lpstr>Неактивный грубый гумус, мор, характеризуется отношением C/N более 30, чаще 40-50 и образуется под воздействием окисляющей растительности, которая поставляет неблагоприятное первичное вещество; такой гумус не поддается активизации искусственным путем.</vt:lpstr>
      <vt:lpstr>Сильная кислотность и слабая насыщенность (менее 10 %) характерна для большинства типов грубого гумуса. Исключение составляет кальциевый мор – тангель. Однако надо отметить, что в результате повышенной величины ЕКО (до 100 мэкв./100 г почвы) слабая насыщенность временами может существовать наряду со значительным содержанием оснований. Однако эти основания, даже будучи обменными, с трудом поглощаются мезофильной и нейтрофильной растительностью.</vt:lpstr>
      <vt:lpstr>Классификация мор-гумуса</vt:lpstr>
      <vt:lpstr>Ксеромор (сухой мор). Грубый гумус, волокнистый, зерновидный или слоистый, образуется на песчанистых материнских породах в условиях сухих ланд на скло­нах южной экспозиции. Он состоит из мало разложившихся веществ, связанных белым войлоковидным мицелием. Слои L и F мощные, а слой Н почти отсутствует.</vt:lpstr>
      <vt:lpstr>Гидромор. Гидроморфизм и анаэробиоз, развивающиеся в тече­ние более или менее длительного периода, являются причиной замедленной микробиологической активности. Тем не менее переувлажнение не постоянное, иначе бы образовался бы торфяник. Этот вид гумуса отличается от торфяника более сильной гумификацией и более черным цветом. </vt:lpstr>
      <vt:lpstr> Гидромор часто появляется в результате изменения торфяника при иссушении с поверхности. Этот подтип характерен для почв со стагноглеем и для некоторых глеево-гумусовых подзолов. Гидромор отличается от сухого грубого гумуса более выражен­ной гумификацией, особенно хорошо развитый слой Н гумифицирован, чёрного цвета и пластичной консистенции. Этот подтип гумуса иногда называют «мягким мором» (Ehwald [Эвальд], 1956, 1958) или «жирным гумусом».</vt:lpstr>
      <vt:lpstr>Кальциевый мор (тангель). Специфический грубый гумус, образованный на известняке в малоблагоприятных условиях. При довольно сильной биологической активности этот гумус может рассматриваться как переходный к гумусу модер. Если горизонт А0 маломощный и хорошо гумифицирован, гумус можно отнести к типу модера или мюлль-модера. Под волокнистым более или менее мощным горизонтом А0 почти всегда наблюдается горизонт A1, структурный, типа кальциевого мюлль-модера, а иногда и настоящий кальциевый мюлль.</vt:lpstr>
      <vt:lpstr>Характер горизонта А0, даже если его мощность достигает 50 см, обнаруживает более сильную активность по сравнению с гумусом типа мор; отношение C/N бывает порядка 22-25, но никогда не превышает 30; горизонт более гумифицирован, и в нем местами обнаруживаются зернышки черного гумуса, смешанные с неразложившимися остатками растительности. Степень насыщенности основаниями V – высокая, часто 50-70 %, что говорит о присутствии обменного кальция. Значение рН колеблется от 5 до 6.</vt:lpstr>
      <vt:lpstr>МОДЕР (от нем. Moder – труха), или модер-гумус – средний гумус – остатки преимущественно растительного происхождения в стадии глубокого преобразования, которое визуально представляет собой однородную рыхлую массу. В модер-гумусе полуразложившиеся и неразложившиеся растительные остатки встречаются в меньшем количестве, чем в мор-гумусе, и более фрагментарно; достаточно большая доля органического материала приходится на экскременты почвенных беспозвоночных животных. Модер имеет довольно мягкую и рыхлую консистенцию, при этом оструктуренность выражена слабо.</vt:lpstr>
      <vt:lpstr>Модер-гумус</vt:lpstr>
      <vt:lpstr>Модер-гумус</vt:lpstr>
      <vt:lpstr>У почв с модер-гумусом имеется маломощная двухслойная подстилка при довольно мощном оструктуренном минеральном гумусово-аккумулятивном горизонте. Почвенная биота представлена комплексом микроорганизмов (включая бактерии, протисты и грибы) и микроскопическими беспозвоночными (размеры тела которых не превышают 2 мм). В почвах с таким типом гумуса дождевые черви обычно отсутствуют. </vt:lpstr>
      <vt:lpstr>В микроскоп видно, что модер-гумус состоит из физически и биохимически измененных растительных остатков – мелких обрывков растительных тканей, лишь отчасти сохранивших клеточное строение и обильно пропитанных гуминовыми веществами. В растительных остатках начинают разрушаться такие устойчивые к действию экзоферментов почвенной биоты ткани, как одревесневшие (лигнифицированные) стенки проводящих сосудов растений. Окраска растительных остатков, входящих в состав модер-гумуса, – от бурой до чёрной</vt:lpstr>
      <vt:lpstr>Модер (Amphi Mull). В отличие от мюллевых гумусовые горизонты типа модер состоят из маломощного А0, достигающего 2-3 см мощности и постепенно, без ясной границы переходящего в горизонт A1, который отличается темным цветом, значительной мощностью и массивной раздельно-частичной структурой. Микроструктура обнаруживает отсутствие настоящего глинисто-гумусового комплекса; наблюдается смесь минеральной части почвы с округлыми шариками из экскрементов артропод 25–60 мкм; сложная структура повсеместно отсутствует.</vt:lpstr>
      <vt:lpstr>Гумификация часто более выражена, чем в горизонте А1 мюллевого гумуса, особенно же в горных почвах с модером (альпийский и субальпийский модер). Преобладают малополимеризованные бурые гуминовые кислоты. Отношение C/N равно 15-25; значение рН варьирует в зависимости от типа почвы.</vt:lpstr>
      <vt:lpstr>Классификация модер-гумуса</vt:lpstr>
      <vt:lpstr>Лесной модер (олиготрофный). Этот подтип характерен для лесных почв в начале их деградации, то есть для лессивированных, подзолистых или охристо-подзолистых почв. Отношение C/N близко к 20 (15–25). Гумус еще более ненасыщенный, чем кислый мюлль. Степень насыщенности основаниями V часто опускается ниже 20 %. В ряде случаев он может быть менее кислым, как это наблюдается в некоторых модерах, которые образуются вследствие недостатка содержания глины в материнской породе; таков песчаный модер (Sandmoder).</vt:lpstr>
      <vt:lpstr>Гидроморфный модер (гидромодер). Замедление биологической деятельности и исчезновение связи глины с органическим веществом появляется вследствие более или менее длительного гидроморфизма (частичный анаэробиозис, возникающий в результате уплотнения, как в псевдоглее). Следовательно, кислотность в этом подтипе гумуса очень изменчива. Особая форма свойственна гумусово-глеевым подзолам на песках: горизонт А1А2 (AEL) образован из песка, смешанного с органическим веществом; обычно он бывает однородно черного цвета и лежит на затвердевшем горизонте В ортштейнового характера.</vt:lpstr>
      <vt:lpstr>Альпийский и субальпийский модер. Гумус, образующийся под горными лугами; наблюдаются два подтипа – альпийский модер под альпийскими лугами (на высотах, равных или превышающих 2000 м) и субальпийский модер под псевдоальпийскими лужайками (жнивья) на вершинах гор в атлантическом климате. Гумус образует более или менее мощные горизонты интенсивно черного цвета, содержащие очень много органического вещества, смешанного с песком или с обломками материнских пород (в субальпийском ярусе). Этот подтип характерен для альпийских и субальпийских ранкеров.</vt:lpstr>
      <vt:lpstr>Ранкер (термин Вальтера Кубиены) – почва с хорошо выраженным органо-аккумулятивным горизонтом, не имеющие горизонтов В и развивающиеся на плотных бескарбонатных породах.</vt:lpstr>
      <vt:lpstr>Вальтер Людвиг Константин Риттер фон Кубиена – австрийский почвовед, заложивший основы нового направления в почвоведении – микроморфологии почв.</vt:lpstr>
      <vt:lpstr>Отношение C/N довольно узкое, чаще 15 или 15-20, отражающее происхождение органического вещества (луговые злаки) и указывающее на довольно активную биологическую деятельность. Но минерализация протекает медленно, что связано с суровостью местного климата и коротким вегетационным сезоном. В то же время гумификация значительная ввиду резких микроклиматических контрастов – недолгие фазы пересыхания чередуются с фазами увлажнения; часто отмечается образование мягкого гумуса (мощный слой Н) такого же характера, как и некоторые типы гидромора, к которому рассматриваемый тип гумуса образует переходы.</vt:lpstr>
      <vt:lpstr>Кальциевый модер. Он характерен для некоторых маломощных карбонатных и сухих почв (южные горные склоны лугов на карбонатных почвах). В этих случаях не происходит образования гумусово-глинистого комплекса, чему препятствует ксерофильность, молодость почв, отсутствие глины. Слой мощностью 1-2 см из грубого плохо гумифицированного гумуса лежит на материнской породе; он ещё недостаточно мощный для того, чтобы его можно было отнести к тангелю, или кальциевому мору.</vt:lpstr>
      <vt:lpstr>МЮЛЛЬ (мулль) (от нем. Müll – пыль), мюлль–гумус – тонкий, или мягкий гумус – хорошо разложенный органический материал в виде аморфного специфического почвенного образования. В одних случаях эти образования диффузно распределены в почвенной массе, образуя мелкие сгустки. В других почвах гуминовые вещества цементируют и склеивают минеральные частицы почвы. Мягкий гумус имеет зернистую, зернисто-ореховатую структуру и образуется при самом активном участии комплекса микроорганизмов и почвенной фауны, особенно дождевых червей. Неразложившихся растительных остатков в нем почти нет.</vt:lpstr>
      <vt:lpstr>Мулль-гумус</vt:lpstr>
      <vt:lpstr>Мулль-гумус</vt:lpstr>
      <vt:lpstr>Структурные отдельности мулля – копролиты дождевых червей, которые характеризуются исключительной водопрочностью. Гуминовые вещества в мюлль-гумусе стабилизированы в виде органо-минеральных комплексов. Отношение С:N в этом типе гумуса обычно всегда меньше 20. Для почв с тонким типом гумуса характерна рыхлая однослойная подстилка из слаборазложившегося опада. В мягком гумусе микроскопически не обнаруживаются полуразложившиеся и неразложившиеся растительные остатки. Окраска – желто-бурая. Типичный мюлль-гумус встречается в местах, где напочвенный покров в основном состоит из травянистых растений.</vt:lpstr>
      <vt:lpstr>В гумусе со слабой гумификацией (атлантический криптомюлль) минеральный азот подстилки в большей части освобождается и составляет главный источник азотного питания растений. Напротив, при интенсивной гумификации (горизонт А1 очень гумусный и очень мощный), как это наблюдается в континентальном климате и в некоторых горных условиях (эутрофный мюлль), почти весь минеральный азот, освобожденный из подстилки, вновь включается в состав гумуса. Содержание азота в мюлль-гумусе бывает часто в три раза больше, чем в подстилке. В мюллевом типе гумуса минеральный азот для растений поставляется в результате медленной и постепенной минерализации гумуса.</vt:lpstr>
      <vt:lpstr>Классификация мюлль-гумуса</vt:lpstr>
      <vt:lpstr>1. Кальциевый мюлль. Гумус, насыщенный основаниями, образо­вавшийся в биологически очень активной среде в умеренном климате на карбонатной породе или в субаридном климате под степной растительностью. Разложение опада быстрое; горизонт А0 почти не существует. Горизонт А1 очень мощный (10–60 см), тёмного цвета. Структура рыхлая, крупнозернистая, устойчивая. Значение рН кальциевого мюлля равно или выше 7; отношение C/N в горизонте А1 порядка 10; гумификация очень различная.</vt:lpstr>
      <vt:lpstr>В гумусе всегда содержится значительное количество серых гуминовых кислот, сильно полимеризованных и прочно связанных с глинами, которые защищают гумус от бактериального разложения. Но надо отметить, что сте­пень гумификации и количество сильно полимеризованных гуминовых кислот всегда выше в степных почвах по сравнению с карбонатными рендзинами. В рендзинах происходит быстрое образование глинисто-гумусового карбонатного комплекса при участии червей за счет тонко размельченного, но химически не переработанного опада; защитное действие извести и глины по отношению к органическому веществу задерживает гумификацию.</vt:lpstr>
      <vt:lpstr>Рендзины (синоним: дерново-карбонатные почвы) – почвы, формирующиеся на маломощной толще продуктов выветривания известняков, доломитов и других плотных карбонатных пород, в условиях промывного водного режима под лесной растительностью; обычно щебнисты, богаты гумусом (до 12-15 %), вскипают с поверхности.</vt:lpstr>
      <vt:lpstr>Карбонатный мюлль рендзин – гумус с рН выше 7, образованный в присутствии активной извести: а) кальциевый лесной мюлль – чёрный, содержащий много органического вещества (12-15 % с поверхности), рН порядка 7,5; б) кальциевый луговой мюлль – серо-бежевый, содержит меньше органического вещества, рН порядка 8, гумификация средняя, количество бурых и серых гуминовых кислот уравновешено.</vt:lpstr>
      <vt:lpstr>Кальциевый степной мюлль (чернозём). Гумус хотя и лишен карбонатов, но насыщен; рН близок к 7; гуминовые кислоты сильно полимеризованы; отмечается почти абсолютное преобладание серых кислот; фульвокислот заметно меньше, чем гуминовых; C/N порядка 9-10, процент гумификации высокий.</vt:lpstr>
      <vt:lpstr>Кальциевый мюлль-модер (мюллеподобный модер). Гумус насыщенный, характерный для некоторых горных карбонатных почв (гумусовые карбонатные почвы). По причине малого содержания в этих почвах силикатов в них не наблюдается образования глинистых агрегатов; гумус представлен более или менее крупными зернами, мало уплотненными, состоящими почти исключительно из довольно гумифицированного органического вещества, которое иногда содержит мелкие кристаллы кальцита. C/N более широкое (15-20), чем в типичном кальциевом мюлле, процесс гумификации заметно ослаблен.</vt:lpstr>
      <vt:lpstr>Особую роль в образовании кальциевого мюлля играет присутствие извести. Быстрая минерализация подстилки в этом типе гумуса продуцирует только малое количество азота, необходимого для питания растений. Потери минерального азота значительны (улетучивание аммиачного газа, выщелачивание нитратов), оставшаяся часть азота включается в органическое вещество гумуса; фиксация атмосферного азота, часто значительная, в свою очередь обогащает гумус, однако этот азот не может быть непосредственно усвоен (узкое C/N в кальциевом мюлле). В некоторых случаях тесная связь глины с органическим веществом в гумусе замедляет минерализацию этих гумусовых запасов до такой степени, что растения на известняковых почвах начинают испытывать азотное голодание, развивается азотная недостаточность, часто наблюдаемая в подобных почвах.</vt:lpstr>
      <vt:lpstr>Существенную роль гумуса в горизонте А мюллевых почв, как показал Виттих (Wittich, 1961), проделав следующий опыт: если в течение 30 лет снимать подстилку в лесном насаждении, то в конце этого времени потребление азота деревьями уменьшается только на 10-15 %. Главным источником азота служит коллоидальный гумус из А1. Резервы азота истощаются лишь постепенно при минерализации в первую очередь легко минерализующихся веществ, то есть аминокислот. Установлено, что в тех случаях, когда образование гумуса ведет к увеличению отношения C/N, наблюдается увеличение слабо минерализующихся веществ, в основе которых находится гетероциклический азот.</vt:lpstr>
      <vt:lpstr>2. Лесной мюлль. Этот тип гумуса называется лесным, потому что он наиболее характерен для лиственного леса, хотя иногда образуется и не под лесом. Лесной мюлль обнаруживает те же общие морфологические свойства, что и кальциевый, отличаясь от него более слабой насыщенностью (50-60 % для мезотрофного мюлля), значением рН около 5,5, менее сильной гумификацией с почти исключительным преобладанием бурых гуминовых кислот; отношение C/N в нем колеблется от 10 до 20; микроструктура состоит из агрегатов от 100 мк до 1 мм и часто образована зернами размером более 1 мм.</vt:lpstr>
      <vt:lpstr>Эутрофный мюлль. Это мощный горизонт, содержащий много органического вещества, хорошо оструктуренный; он значительно насыщен основаниями, хотя V – среднее, что объясняется повышенной величиной ЕКО. Этот подтип гумуса является кислым (рН = 5,5). Он образуется в специфических условиях климата и местоположения, встречаясь в континентальном климате, где гумификации благоприятствуют резкие микроклиматические колебания, на коллювии (даже на породах, бедных основаниями), где мюлль хорошо аэрируется, в горных условиях на основных породах (меланизированные почвы на базальтах).</vt:lpstr>
      <vt:lpstr>Криптомюлль. Гумусовый горизонт, быстро минерализующийся, маломощный и бледно окрашенный, что связано с очень слабой гумификацией, объясняющейся незначительными колебаниями микроклимата. Подобный подтип гумуса часто наблюдается в постоянно влажном атлантическом климате; он характерен также для некоторых теплых и влажных климатических условий: отсутствие полимеризации растворимых продуктов гумусообразования связано с отсутствием сухого сезона (Юго-Запад США).</vt:lpstr>
      <vt:lpstr>Олиготрофный, или кислый мюлль. Это очень кислый гумус (рН = 4,5), часто плохо оструктуренный (в этом случае он развивается в сторону модера (мюлль-модер). Он характерен для высокобонитетных лесов, произрастающих на бедных основаниями породах. Флокулированный глинисто-гумусовый комплекс находится в предельных условиях своего существования; V – очень низкое –15-25 %, вследствие этого гумификация слабая, за исключением горных условий, где наблюдаются значительные микроклиматические колебания, в определенной степени компенсирующие недостаток оснований.</vt:lpstr>
      <vt:lpstr>Гидромюлль. Этот подтип гумуса формируется в зоне капиллярной каймы (над уровнем грунтовой воды). Достаточная аэрация благоприятствует активной биологической деятельности. В некоторые сухие периоды (при опускании уровня грунтовых вод) может развиться процесс гумификации: образуется мощный горизонт A1, очень гумусный, хорошо оструктуренный. При достаточно длительном иссушении характер гумификации сходен с гумификацией чернозёмов. При опускании уровня грунтовых вод гидромюлль эволюционирует в сторону чернозёмного гумуса. В этом случае фаза насыщения водой и фаза пересыхания должны быть отчетливо разграничены во времени.</vt:lpstr>
      <vt:lpstr>2. Гумус, образующийся в условиях аэрации. а) Морфология и степень смешения с минеральным веществом: Торф – ничтожное или слабое включение органической части в минеральную; волокнистая структура. Анмоор – если не сплошное, то по крайней мере заметное включение, ощущаемое до глубины 10-20 см; структура массивная. б) Биохимия: Торф – биохимическая трансформация очень слабая. Анмоор – биохимическая трансформация сильная, развивающаяся под влиянием перемежающегося воздействия аэробных и анаэробных организмов; гумификация интенсивная.</vt:lpstr>
      <vt:lpstr>ТОРФ (нем. Torf, от арабск. turap – земля) – 1) природное образование, которое представляет собой осадочную породу, состоящую из растительного волокна (остатков растений, сохранивших свою клеточную структуру), аморфного вещества – гумуса, минеральных веществ и воды (Тюремнов, 1962); 2) органогенная порода, состоящая из растительных остатков, изменённых в процессе болотного почвообразования и погребения этих остатков под их нарастающей толщей в условиях анаэробиозиса (Толковый …, 1975);</vt:lpstr>
      <vt:lpstr>3) слой органического вещества, разложение и гумификация которого протекают очень медленно из-за слабой аэрации и постоянной насыщенности среды водой в течение всего года (Лозе, Матье, 1998). Количественное соотношение форменных растительных остатков и продукта распада растений – гумуса торфа определяется интенсивностью торфообразовательного процесса, зависящей в основном от степени обводнённости торфообразующего слоя (Тюремнов, 1962).</vt:lpstr>
      <vt:lpstr>Торф</vt:lpstr>
      <vt:lpstr>Торф</vt:lpstr>
      <vt:lpstr>Торфяники образуются в плохо аэрируемой среде, насыщенной водой почти постоянно во все сезоны года. Лишь незначительное число организмов может существовать в таких условиях, поэтому разложение и гумификация органического вещества протекают медленно. Органическое вещество аккумулируется в мощные наслоения, которые постоянно бывают пропитанными водой и состоят главным образом из мало измененных остатков и промежуточных продуктов, а именно из лигнина, освобожденного при разложении целлюлозы.</vt:lpstr>
      <vt:lpstr>Торфяник</vt:lpstr>
      <vt:lpstr>Классификация торфов</vt:lpstr>
      <vt:lpstr>Кальциевый торф (мезотрофный и эутрофный)</vt:lpstr>
      <vt:lpstr>Целлюлоза и гемицеллюлозы, разложенные анаэробными бактериями до растворимых или газообразных продуктов, почти целиком исчезают; аккумуляции подвергаются остаточные комплексы, в основе которых находится неразложенный лигнин. Нейтральный торф состоит на 70-75 % из этих остаточных веществ, почти полностью инертных, насыщенных кальцием; вследствие этого его зольность высокая, порядка 14-15 %. Этот тип торфа достаточно богат азотом, и отношение C/N в нём менее 30.</vt:lpstr>
      <vt:lpstr>Кислый торф (олиготрофный)</vt:lpstr>
      <vt:lpstr>Сфагновый торфяник в отличие от инфрааквального образуется над зоной насыщения водой, но остается постоянно пропитанным влагой за счет капиллярного увлажнения. Однако в сухой период на его поверхности развиваются некоторые аэробные организмы, например ацидофильные грибы. В этом случае торфяник частично гумифидируется и превращается в гидромор.</vt:lpstr>
      <vt:lpstr>Такой слабо насыщенный основаниями торфяник отличается сильно кислой реакцией (рН = 4-5). В процессе формирования он по отношению к тканям сфагнума заметно обогащается лигнином, который остается неразрушенным, но некоторая часть целлюлоз и гемицеллюлоз (их содержание очень велико в тканях мхов) продолжает существовать в этом типе торфяников, что и отличает их от мезотрофных. Гуминовые кислоты по большей части ненасыщены, поэтому зольность слабая и не превышает 2-3 %. Поэтому, кислый торф представляет собой топливо гораздо более высокого качества, чем торф нейтральный. Содержание азота ничтожное, а отношение C/N порядка 40.</vt:lpstr>
      <vt:lpstr>Освоение торфяников. Торфяники, существующие в восстановительной, лишенной кислорода, среде, неблагоприятны для жизни растений. Даже нейтральные торфяники являются бедной почвой, так как содержащиеся в них элементы питания находятся в нерастворимой форме. При понижении уровня грунтовых вод путем искусственного осушения торфяников их свойства улучшаются, но нужно быть осторожным и не пересушить их, так как тогда они становятся физиологически сухими. Осушение следует сопровождать обработкой почвы с удалением растительности (осок, камышей) и по возможности с перемешиванием органической части с минеральной. Кислые торфяники нуждаются в известковании.</vt:lpstr>
      <vt:lpstr>Мелиорированный и обработанный нейтральный торфяник может осваиваться путем засева его луговыми травами или посадки тополей. Последнее связано с большими трудностями, так как уровень воды для успеха этого мероприятия должен летом опускаться минимум на 0,5 м. Сажать деревца надо на повышенных участках, оставляя между ними большие расстояния.</vt:lpstr>
      <vt:lpstr>В отличие от торфа – органического вещества в чистом виде – анмоор представляет собой смесь глинистого материала и гумифицированного органического вещества (по крайней мере в карбонатной среде). Процент органического вещества не превышает 30. Структура плотная, пластичная, клеящая. Мощность горизонта может достигать 20 см, иногда 30.</vt:lpstr>
      <vt:lpstr>Анмоор – образование, которое не следует смешивать с мором, – характеризует некоторые глеевые почвы, то есть, следовательно, почвы с близким уровнем грунтовых вод, который, однако, заметно понижается в сухой сезон. Анмоор, оставаясь почти всегда насыщенным водой, все же в некоторые периоды высыхает.</vt:lpstr>
      <vt:lpstr>Анмоор заметно отличается от биологически малоактивного торфа; для него характерно последовательное развитие двух типов фауны в зависимости от сезона; в период насыщения водой развивается водная фауна, а в период пересыхания – аэробная. Организмы инцистируются и переживают неблагоприятные для них сезоны в состоянии анабиоза. Подобная относительно интенсивная биологическая активность может объяснить хорошее перемешивание органического и минерального веществ и довольно развитую гумификацию анмоора.</vt:lpstr>
      <vt:lpstr>Анмоор</vt:lpstr>
      <vt:lpstr>Кислый (олиготрофный) анмоор образуется в среде, содержащей мало оснований, а кальциевый (мезотрофный) анмоор – в среде, содержащей много оснований; кальциевый анмоор богаче и биологически более активный.</vt:lpstr>
      <vt:lpstr>Роль гумуса (почвенного органического вещества):</vt:lpstr>
      <vt:lpstr>Роль гумуса (почвенного органического вещества):</vt:lpstr>
      <vt:lpstr>Благодарю за внимание!</vt:lpstr>
    </vt:vector>
  </TitlesOfParts>
  <Company>AAA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Bозможные механизмы действия гуминовых вешеств при их попадании в растения</dc:title>
  <dc:creator>Alex Popov</dc:creator>
  <cp:lastModifiedBy>Oz</cp:lastModifiedBy>
  <cp:revision>334</cp:revision>
  <cp:lastPrinted>1601-01-01T00:00:00Z</cp:lastPrinted>
  <dcterms:created xsi:type="dcterms:W3CDTF">2007-12-16T13:05:31Z</dcterms:created>
  <dcterms:modified xsi:type="dcterms:W3CDTF">2018-12-03T17:30:43Z</dcterms:modified>
</cp:coreProperties>
</file>